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797675" cy="9926638"/>
  <p:embeddedFontLst>
    <p:embeddedFont>
      <p:font typeface="PT Sans Narrow" panose="020B0604020202020204" charset="0"/>
      <p:regular r:id="rId30"/>
      <p:bold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Gentium Basic" panose="02000503060000020004" pitchFamily="2" charset="0"/>
      <p:regular r:id="rId36"/>
      <p:bold r:id="rId37"/>
      <p:italic r:id="rId38"/>
      <p:boldItalic r:id="rId39"/>
    </p:embeddedFont>
    <p:embeddedFont>
      <p:font typeface="Open Sans Medium" panose="020B0604020202020204" charset="0"/>
      <p:regular r:id="rId40"/>
      <p:bold r:id="rId41"/>
      <p:italic r:id="rId42"/>
      <p:boldItalic r:id="rId43"/>
    </p:embeddedFont>
    <p:embeddedFont>
      <p:font typeface="Open Sans" panose="020B0604020202020204" charset="0"/>
      <p:regular r:id="rId44"/>
      <p:bold r:id="rId45"/>
      <p:italic r:id="rId46"/>
      <p:boldItalic r:id="rId47"/>
    </p:embeddedFont>
    <p:embeddedFont>
      <p:font typeface="Roboto Medium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067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lima/policies/strategies/2050_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c.europa.eu/commission/presscorner/detail/it/ip_22_3131" TargetMode="External"/><Relationship Id="rId4" Type="http://schemas.openxmlformats.org/officeDocument/2006/relationships/hyperlink" Target="https://ec.europa.eu/clima/policies/eu-climate-action/2030_ctp_e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21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bb09ed3f8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bb09ed3f8f_0_8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semplificazione amministrativa rientra nell’ambito dell’obiettivo strategico S1 Migliorare la performance dell’Ente. In particolare, l’indicatore S1-2 </a:t>
            </a:r>
            <a:r>
              <a:rPr lang="it" i="1"/>
              <a:t>processi interni ed esterni semplificati</a:t>
            </a:r>
            <a:r>
              <a:rPr lang="it"/>
              <a:t> presenta un sottoindicatore relativo alla predisposizione del pre-compilato ambientale in collaborazione con la RER. Tale progetto è previsto dal Patto per la semplificazione contenuto nel Patto per il lavoro ed il clima.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79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bc889fe25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bc889fe254_0_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116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bb09ed3f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bb09ed3f8f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Piano Nazionale Investimenti Complementari (piano operativo Salute, ambiente, biodiversità e clima) integra con risorse nazionali gli interventi del Pnrr. Si tratta di interventi per potenziare le attività di Ispra e delle Agenzie ambientali di Regioni e Province autonome, con particolare riferimento alla valutazione dell’esposizione alle pressioni ambientali (reti di monitoraggio, laboratori, attrezzature, strumentazioni e dotazioni tecnologiche). Snpa potenzia in questo modo la propria risposta alle esigenze di sviluppo sostenibile e l’attenzione alle politiche della salute e del benessere.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8532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bc889fe25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bc889fe254_0_10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Tra gli interventi previsti dal Fondo complementare, che consentiranno un importante ammodernamento delle strutture Snpa, saranno finanziate attività per il potenziamento  delle reti della qualità dell'aria e dell’acqua anche potabile; la gestione dei dati con sistemi di intelligenza artificiale e machine learning; le stazioni meteo e la radioattività ambientale; le attività di controllo degli impianti emissivi; le analisi tossicologiche, del rischio e per la caratterizzazione delle microplastiche. </a:t>
            </a:r>
            <a:r>
              <a:rPr lang="it" b="1">
                <a:solidFill>
                  <a:srgbClr val="222222"/>
                </a:solidFill>
                <a:highlight>
                  <a:srgbClr val="FFFFFF"/>
                </a:highlight>
              </a:rPr>
              <a:t>Si tratta di attività fondamentali per capire l’impatto ambientale e sulla salute.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197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bc889fe254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bc889fe254_0_5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821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bc889fe254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bc889fe254_0_5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Le recenti riforme del lavoro pubblico investono, tra gli altri aspetti, le modalità di selezione, valutazione e carriera dei dipendenti pubblici prevedendo una riprogettazione del sistema dei profili professionali secondo un </a:t>
            </a:r>
            <a:r>
              <a:rPr lang="it" b="1">
                <a:solidFill>
                  <a:schemeClr val="dk1"/>
                </a:solidFill>
              </a:rPr>
              <a:t>modello articolato per competenze,</a:t>
            </a:r>
            <a:r>
              <a:rPr lang="it">
                <a:solidFill>
                  <a:schemeClr val="dk1"/>
                </a:solidFill>
              </a:rPr>
              <a:t> intese come insieme di conoscenze, capacità tecniche e capacità comportamentali. Le competenze, in sostanza, non si esauriscono nelle conoscenze acquisite o maturate nel tempo, ma consistono anche nel “</a:t>
            </a:r>
            <a:r>
              <a:rPr lang="it" b="1">
                <a:solidFill>
                  <a:schemeClr val="dk1"/>
                </a:solidFill>
              </a:rPr>
              <a:t>come”</a:t>
            </a:r>
            <a:r>
              <a:rPr lang="it">
                <a:solidFill>
                  <a:schemeClr val="dk1"/>
                </a:solidFill>
              </a:rPr>
              <a:t> le conoscenze vengono utilizzate nello svolgimento del lavoro e, quindi, nelle capacità, nelle abilità, nelle attitudini, e sono influenzate dai valori e dalle motivazioni che i singoli devono possedere per interpretare in maniera efficace, flessibile e, dunque, dinamica il proprio ruolo nell’organizzazione.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37922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bc889fe254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bc889fe254_0_56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Una </a:t>
            </a:r>
            <a:r>
              <a:rPr lang="it" b="1">
                <a:solidFill>
                  <a:schemeClr val="dk1"/>
                </a:solidFill>
              </a:rPr>
              <a:t>gestione per competenze</a:t>
            </a:r>
            <a:r>
              <a:rPr lang="it">
                <a:solidFill>
                  <a:schemeClr val="dk1"/>
                </a:solidFill>
              </a:rPr>
              <a:t> mira a promuovere l’integrazione di tutte le </a:t>
            </a:r>
            <a:r>
              <a:rPr lang="it" b="1">
                <a:solidFill>
                  <a:schemeClr val="dk1"/>
                </a:solidFill>
              </a:rPr>
              <a:t>leve di gestione delle risorse umane:</a:t>
            </a:r>
            <a:r>
              <a:rPr lang="it">
                <a:solidFill>
                  <a:schemeClr val="dk1"/>
                </a:solidFill>
              </a:rPr>
              <a:t> programmazione dei fabbisogni, procedure di reclutamento e selezione, formazione, percorsi di carriera. L’attenzione si sposta da “cosa” viene fatto (mansioni e attività) a come vengono svolti i compiti ed a quali conoscenze, capacità tecniche e comportamentali siano indispensabili per un loro svolgimento ottimale. Come evidenziato anche dal DFP l’evoluzione della P.A. deve avere una caratterizzazione fondata su: specificità dei saperi, qualità della prestazione e motivazione al servizio, elementi centrali per disegnare carriere dinamiche per i più meritevoli ed accrescere l’attrattività del lavoro pubblico.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0149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bc889fe254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bc889fe254_0_5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824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bb09ed3f8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bb09ed3f8f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A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4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bc889fe254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bc889fe254_0_60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51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c889fe254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c889fe254_0_6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presentazione si focalizza in prima istanza sul bilancio numerico delle attività svolte dall’Agenzia  nel corso del 2022. Successivamente, l’inquadramento del contesto delle sfide ambientali ci porta a delineare le priorità individuate per il prossimo triennio, ciascuna delle quali viene declinata nell’ambito delle strategie di sostenibilità e degli obiettivi strategici di Arpae 2023-2025 di pertinenza.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438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bc889fe254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bc889fe254_0_54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486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bb09ed3f8f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bb09ed3f8f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472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bb09ed3f8f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bb09ed3f8f_0_30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494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bd63ef0953_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bd63ef0953_5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</a:rPr>
              <a:t>Il presidio del territorio è frutto di un’</a:t>
            </a:r>
            <a:r>
              <a:rPr lang="it" b="1" dirty="0">
                <a:solidFill>
                  <a:schemeClr val="dk1"/>
                </a:solidFill>
              </a:rPr>
              <a:t>azione coordinata tra le Strutture operative di Arpae e gli altri Enti deputati</a:t>
            </a:r>
            <a:r>
              <a:rPr lang="it" dirty="0">
                <a:solidFill>
                  <a:schemeClr val="dk1"/>
                </a:solidFill>
              </a:rPr>
              <a:t>. Alle richieste degli stakeholder di coordinamento e semplificazione, evidenziate nel “Patto per la semplificazione” e negli esiti dell’indagine di soddisfazione dell’utenza, Arpae risponde con diverse azioni finalizzate al </a:t>
            </a:r>
            <a:r>
              <a:rPr lang="it" b="1" dirty="0">
                <a:solidFill>
                  <a:schemeClr val="dk1"/>
                </a:solidFill>
              </a:rPr>
              <a:t>mantenimento dell'elevato standard professionale</a:t>
            </a:r>
            <a:r>
              <a:rPr lang="it" dirty="0">
                <a:solidFill>
                  <a:schemeClr val="dk1"/>
                </a:solidFill>
              </a:rPr>
              <a:t> riconosciuto agli operatori dell’Agenzia e l’</a:t>
            </a:r>
            <a:r>
              <a:rPr lang="it" b="1" dirty="0">
                <a:solidFill>
                  <a:schemeClr val="dk1"/>
                </a:solidFill>
              </a:rPr>
              <a:t>implementazione degli strumenti organizzativi e procedurali</a:t>
            </a:r>
            <a:r>
              <a:rPr lang="it" dirty="0">
                <a:solidFill>
                  <a:schemeClr val="dk1"/>
                </a:solidFill>
              </a:rPr>
              <a:t>. La definizione di obiettivi programmatici in capo alle APA ed alle AAC, permette la realizzazione di </a:t>
            </a:r>
            <a:r>
              <a:rPr lang="it" b="1" dirty="0">
                <a:solidFill>
                  <a:schemeClr val="dk1"/>
                </a:solidFill>
              </a:rPr>
              <a:t>interventi integrati con le specificità e le richieste locali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80338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bc889fe254_0_69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1bc889fe254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472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bc889fe254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bc889fe254_3_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78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bb09ed3f8f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bb09ed3f8f_0_2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75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0ce2a5880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80ce2a5880_0_10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solidFill>
                  <a:schemeClr val="dk1"/>
                </a:solidFill>
              </a:rPr>
              <a:t>Tenere conto che i dati sono aggiornati al mese di novembre 2022 e quindi non sono dati definitivi</a:t>
            </a:r>
            <a:endParaRPr sz="10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c889fe25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c889fe254_3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Le parole si muovono e si evolvono:</a:t>
            </a:r>
            <a:r>
              <a:rPr lang="it"/>
              <a:t> negli anni il concetto di sviluppo sostenibile è stato accompagnato da diversi termini collegati alle sfide ambientali. Il 2021 era l’anno della </a:t>
            </a:r>
            <a:r>
              <a:rPr lang="it" b="1"/>
              <a:t>transizione ecologica.</a:t>
            </a:r>
            <a:r>
              <a:rPr lang="it"/>
              <a:t> Nacque infatti il Ministero della Transizione Ecologica (MITE) che, sostituendo il vecchio Ministero dell’Ambiente e della tutela del territorio e del mare, ne inglobava tutte le competenze acquisendone alcune di nuove, tra cui le competenze chiave nel processo di transizione ecologica.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Oggi, al termine dell’anno 2022, quando la pandemia sembra aver allentato la presa, stiamo attraversando un'ulteriore crisi relativa al tema energetico, nodo cruciale, soprattutto a causa della nostra dipendenza dal gas naturale proveniente dalla Russia. Per tale motivo parliamo oggi di </a:t>
            </a:r>
            <a:r>
              <a:rPr lang="it" b="1"/>
              <a:t>transizione energetica, </a:t>
            </a:r>
            <a:r>
              <a:rPr lang="it"/>
              <a:t>termine con il quale si intende il passaggio verso economie sostenibili, attraverso l’uso di energie rinnovabili e l’adozione di tecniche di risparmio energetico. Il Ministero della Transizione Ecologica cambia denominazione  diventando Ministero dell’Ambiente e delle Sicurezza Energetica.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Inoltre, gli impatti climatici e il degrado dell’ambiente hanno portato a delineare obiettivi a medio e lungo termine, come la </a:t>
            </a:r>
            <a:r>
              <a:rPr lang="it" b="1"/>
              <a:t>decarbonizzazione</a:t>
            </a:r>
            <a:r>
              <a:rPr lang="it"/>
              <a:t>, </a:t>
            </a:r>
            <a:r>
              <a:rPr lang="it">
                <a:solidFill>
                  <a:schemeClr val="dk1"/>
                </a:solidFill>
                <a:highlight>
                  <a:srgbClr val="FFFFFF"/>
                </a:highlight>
              </a:rPr>
              <a:t>il processo di riduzione del rapporto carbonio-idrogeno nelle fonti energetiche. Si tratta di un processo volto a ridurre progressivamente la quantità di CO2 immessa nell’atmosfera con l’obiettivo di raggiungere entro il 2050 la </a:t>
            </a:r>
            <a:r>
              <a:rPr lang="it" b="1">
                <a:solidFill>
                  <a:schemeClr val="dk1"/>
                </a:solidFill>
                <a:highlight>
                  <a:srgbClr val="FFFFFF"/>
                </a:highlight>
              </a:rPr>
              <a:t>neutralità carbonica </a:t>
            </a:r>
            <a:r>
              <a:rPr lang="it">
                <a:solidFill>
                  <a:schemeClr val="dk1"/>
                </a:solidFill>
                <a:highlight>
                  <a:srgbClr val="FFFFFF"/>
                </a:highlight>
              </a:rPr>
              <a:t>e</a:t>
            </a:r>
            <a:r>
              <a:rPr lang="it" b="1">
                <a:solidFill>
                  <a:schemeClr val="dk1"/>
                </a:solidFill>
                <a:highlight>
                  <a:srgbClr val="FFFFFF"/>
                </a:highlight>
              </a:rPr>
              <a:t> neutralità climatica, </a:t>
            </a:r>
            <a:r>
              <a:rPr lang="it">
                <a:solidFill>
                  <a:srgbClr val="202124"/>
                </a:solidFill>
                <a:highlight>
                  <a:srgbClr val="FFFFFF"/>
                </a:highlight>
              </a:rPr>
              <a:t>concetto che estende a zero le emissioni nette di gas serra di origine antropica (comprese le emissioni diverse dall'anidride carbonica). </a:t>
            </a:r>
            <a:r>
              <a:rPr lang="it" b="1">
                <a:solidFill>
                  <a:srgbClr val="202124"/>
                </a:solidFill>
                <a:highlight>
                  <a:srgbClr val="FFFFFF"/>
                </a:highlight>
              </a:rPr>
              <a:t>Tutte queste parole auspicano cambiamenti e sintetizzano svolte</a:t>
            </a:r>
            <a:r>
              <a:rPr lang="it">
                <a:solidFill>
                  <a:srgbClr val="202124"/>
                </a:solidFill>
                <a:highlight>
                  <a:srgbClr val="FFFFFF"/>
                </a:highlight>
              </a:rPr>
              <a:t> che si vorrebbe fossero epocali.</a:t>
            </a:r>
            <a:endParaRPr sz="10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0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bb96b9b47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bb96b9b47b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le sfide ambientali che ci prospettiamo </a:t>
            </a:r>
            <a:r>
              <a:rPr lang="it" b="1"/>
              <a:t>occorre allargare l'orizzonte di riferimento ai decenni futuri </a:t>
            </a:r>
            <a:r>
              <a:rPr lang="it"/>
              <a:t>che interessano non solo la nostra generazione ma anche le generazioni future.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Obiettivo comune </a:t>
            </a:r>
            <a:r>
              <a:rPr lang="it" b="1">
                <a:solidFill>
                  <a:srgbClr val="222222"/>
                </a:solidFill>
                <a:highlight>
                  <a:srgbClr val="FFFFFF"/>
                </a:highlight>
              </a:rPr>
              <a:t>al 2050 è l’azzeramento delle emissioni di anidride carbonica e altri gas serra per raggiungere la neutralità climatica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it" b="1">
                <a:solidFill>
                  <a:srgbClr val="222222"/>
                </a:solidFill>
                <a:highlight>
                  <a:srgbClr val="FFFFFF"/>
                </a:highlight>
              </a:rPr>
              <a:t>e mantenere il riscaldamento globale entro 1,5°C.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La strada tracciata per raggiungere la piena neutralità carbonica e climatica si pone obiettivi intermedi come quelli fissati dal </a:t>
            </a:r>
            <a:r>
              <a:rPr lang="it" b="1">
                <a:solidFill>
                  <a:srgbClr val="222222"/>
                </a:solidFill>
                <a:highlight>
                  <a:srgbClr val="FFFFFF"/>
                </a:highlight>
              </a:rPr>
              <a:t>Green Deal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 europeo, che </a:t>
            </a:r>
            <a:r>
              <a:rPr lang="it">
                <a:solidFill>
                  <a:srgbClr val="222222"/>
                </a:solidFill>
              </a:rPr>
              <a:t>f</a:t>
            </a:r>
            <a:r>
              <a:rPr lang="it">
                <a:solidFill>
                  <a:srgbClr val="333333"/>
                </a:solidFill>
              </a:rPr>
              <a:t>issa per il 2030 la riduzione netta delle emissioni inquinanti del 55% rispetto ai livelli del 1990. Il pacchetto clima-energia </a:t>
            </a:r>
            <a:r>
              <a:rPr lang="it" b="1">
                <a:solidFill>
                  <a:srgbClr val="333333"/>
                </a:solidFill>
              </a:rPr>
              <a:t>“Fit for 55</a:t>
            </a:r>
            <a:r>
              <a:rPr lang="it">
                <a:solidFill>
                  <a:srgbClr val="333333"/>
                </a:solidFill>
              </a:rPr>
              <a:t>” è stato pensato per tradurre le parole in fatti, per rendere le politiche in materia di clima, energia, uso del suolo, trasporti e fiscalità idonee a ridurre le emissioni nette di gas serra di almeno il 55% entro il 2030. </a:t>
            </a:r>
            <a:endParaRPr>
              <a:solidFill>
                <a:srgbClr val="333333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A livello nazionale, la </a:t>
            </a:r>
            <a:r>
              <a:rPr lang="it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neutralità climatica nell'UE entro il 2050 e </a:t>
            </a:r>
            <a:r>
              <a:rPr lang="it">
                <a:solidFill>
                  <a:schemeClr val="dk1"/>
                </a:solidFill>
              </a:rPr>
              <a:t>l'</a:t>
            </a:r>
            <a:r>
              <a:rPr lang="it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obiettivo</a:t>
            </a:r>
            <a:r>
              <a:rPr lang="it">
                <a:solidFill>
                  <a:schemeClr val="dk1"/>
                </a:solidFill>
              </a:rPr>
              <a:t> intermedio </a:t>
            </a:r>
            <a:r>
              <a:rPr lang="it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di riduzione netta di almeno il 55% delle emissioni di gas serra entro il 2030 </a:t>
            </a:r>
            <a:r>
              <a:rPr lang="it">
                <a:solidFill>
                  <a:schemeClr val="dk1"/>
                </a:solidFill>
              </a:rPr>
              <a:t>hanno costituito il riferimento per l'elaborazione degli investimenti e delle riforme in materia di Transizione verde contenuti da una parte nel </a:t>
            </a:r>
            <a:r>
              <a:rPr lang="it" b="1">
                <a:solidFill>
                  <a:schemeClr val="dk1"/>
                </a:solidFill>
              </a:rPr>
              <a:t>Piano Nazionale Integrato per l’Energia e il Clima (PNIEC),</a:t>
            </a:r>
            <a:r>
              <a:rPr lang="it">
                <a:solidFill>
                  <a:schemeClr val="dk1"/>
                </a:solidFill>
              </a:rPr>
              <a:t> nel quale convergono le indicazioni e le direttive europee che regolano la riduzione delle emissioni, il risparmio energetico, lo sviluppo delle rinnovabili e gli aspetti più infrastrutturali come l’interconnettività delle reti e naturalmente il ruolo fondamentale del Piano Nazionale di Ripresa e Resilienza PNRR.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Anche la RER nel </a:t>
            </a:r>
            <a:r>
              <a:rPr lang="it" b="1">
                <a:solidFill>
                  <a:schemeClr val="dk1"/>
                </a:solidFill>
              </a:rPr>
              <a:t>Patto per il Lavoro e per il Clima</a:t>
            </a:r>
            <a:r>
              <a:rPr lang="it">
                <a:solidFill>
                  <a:schemeClr val="dk1"/>
                </a:solidFill>
              </a:rPr>
              <a:t>, ha individuato le strategie di azione settoriali integrate volte all’ assorbimento, mitigazione e riduzione delle emissioni di gas climalteranti, definendo target intermedi e strumenti per raccogliere dati uniformi e monitorare il raggiungimento degli obiettivi. 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highlight>
                  <a:srgbClr val="FFFFFF"/>
                </a:highlight>
              </a:rPr>
              <a:t>In risposta alle difficoltà e alle perturbazioni del mercato energetico globale causate dall'invasione dell'Ucraina da parte della Russia, a maggio 2022, la Commissione europea ha </a:t>
            </a:r>
            <a:r>
              <a:rPr lang="it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presentato</a:t>
            </a:r>
            <a:r>
              <a:rPr lang="it">
                <a:solidFill>
                  <a:schemeClr val="dk1"/>
                </a:solidFill>
                <a:highlight>
                  <a:srgbClr val="FFFFFF"/>
                </a:highlight>
              </a:rPr>
              <a:t> il piano</a:t>
            </a:r>
            <a:r>
              <a:rPr lang="it" b="1">
                <a:solidFill>
                  <a:schemeClr val="dk1"/>
                </a:solidFill>
                <a:highlight>
                  <a:srgbClr val="FFFFFF"/>
                </a:highlight>
              </a:rPr>
              <a:t> “REPower EU”.</a:t>
            </a:r>
            <a:r>
              <a:rPr lang="it">
                <a:solidFill>
                  <a:schemeClr val="dk1"/>
                </a:solidFill>
                <a:highlight>
                  <a:srgbClr val="FFFFFF"/>
                </a:highlight>
              </a:rPr>
              <a:t> Il piano mira a porre fine alla dipendenza dell'UE dai combustibili fossili russi entro il 2027, consentendo al contempo all'UE di continuare a contrastare la crisi climatica, attraverso il risparmio energetico, la diversificazione delle forniture energetiche e l'accelerazione della diffusione delle energie rinnovabili in sostituzione dei combustibili fossili nelle abitazioni, nell'industria e nella produzione di energia.</a:t>
            </a:r>
            <a:r>
              <a:rPr lang="it" b="1">
                <a:solidFill>
                  <a:schemeClr val="dk1"/>
                </a:solidFill>
                <a:highlight>
                  <a:srgbClr val="FFFFFF"/>
                </a:highlight>
              </a:rPr>
              <a:t> Appare pertanto evidente come anche le politiche in materia ambientale siano destinate ad evolversi continuamente in funzione di situazioni contingenti a carattere sanitario, sociale ed economico.</a:t>
            </a:r>
            <a:endParaRPr sz="8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0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bb09ed3f8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bb09ed3f8f_0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Nel recente congresso di Ecomondo che si è tenuto lo scorso Novembre, 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SNPA ha dibattuto su come affrontare la gestione della crisi energetica europea 2022 tra rischi e opportunità, percorrendo dall’interno il percorso della transizione ecologica in cui siamo tutti coinvolti.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786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bb09ed3f8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bb09ed3f8f_0_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E’ emerso in modo chiaro che ci sono diversi interessi in gioco. L’imperativo oggi è quello di agire rapidamente (</a:t>
            </a:r>
            <a:r>
              <a:rPr lang="it" b="1">
                <a:solidFill>
                  <a:srgbClr val="222222"/>
                </a:solidFill>
                <a:highlight>
                  <a:srgbClr val="FFFFFF"/>
                </a:highlight>
              </a:rPr>
              <a:t>speditezza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) per identificare fonti alternative di gas, al fine di garantire l’esercizio delle produzioni oggi alimentate a metano (</a:t>
            </a:r>
            <a:r>
              <a:rPr lang="it" b="1">
                <a:solidFill>
                  <a:srgbClr val="222222"/>
                </a:solidFill>
                <a:highlight>
                  <a:srgbClr val="FFFFFF"/>
                </a:highlight>
              </a:rPr>
              <a:t>continuità della produzione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), ma al contempo nel più lungo periodo fonti alternative al gas, anche per garantire quel periodo di transizione verso il superamento dell’uso di fonti fossili (per ottemperare agli obiettivi di </a:t>
            </a:r>
            <a:r>
              <a:rPr lang="it" b="1">
                <a:solidFill>
                  <a:srgbClr val="222222"/>
                </a:solidFill>
                <a:highlight>
                  <a:srgbClr val="FFFFFF"/>
                </a:highlight>
              </a:rPr>
              <a:t>tutela ambientale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 e della </a:t>
            </a:r>
            <a:r>
              <a:rPr lang="it" b="1">
                <a:solidFill>
                  <a:srgbClr val="222222"/>
                </a:solidFill>
                <a:highlight>
                  <a:srgbClr val="FFFFFF"/>
                </a:highlight>
              </a:rPr>
              <a:t>salute pubblica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), periodo di transizione che proprio al gas era stato affidato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111111"/>
                </a:solidFill>
                <a:highlight>
                  <a:srgbClr val="FFFFFF"/>
                </a:highlight>
              </a:rPr>
              <a:t>Ci si chiede dunque: le soluzioni dei governi europei sono praticabili? Con quali tempi? Con quali rinunce e con quali costi? Ci sono opportunità da sfruttare? Ci saranno deroghe da concedere? Quale il ruolo e il contributo del sistema pubblico e di quello privato?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83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bb09ed3f8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bb09ed3f8f_0_7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Nel delineare gli obiettivi strategici di Arpae 2023-2025 ci siamo interrogati su quali fossero i </a:t>
            </a:r>
            <a:r>
              <a:rPr lang="it" b="1"/>
              <a:t>presupposti per affrontare le sfide ambientali nel prossimo triennio.</a:t>
            </a:r>
            <a:r>
              <a:rPr lang="it"/>
              <a:t> SNPA concorda che occorre un </a:t>
            </a:r>
            <a:r>
              <a:rPr lang="it" b="1"/>
              <a:t>rafforzamento delle Agenzie Ambientali,</a:t>
            </a:r>
            <a:r>
              <a:rPr lang="it"/>
              <a:t> che si traduce nel rendere più efficienti i procedimenti autorizzatori e accelerare le soluzioni per la transizione ecologica e la crisi energetica.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it"/>
              <a:t>Il primo punto è pertanto la </a:t>
            </a:r>
            <a:r>
              <a:rPr lang="it" b="1"/>
              <a:t>Semplificazione amministrativa</a:t>
            </a:r>
            <a:r>
              <a:rPr lang="it"/>
              <a:t> ovvero la semplificazione delle regole che governano l’attuazione di progetti,rendendo pertanto possibile l’impegnativa opera di trasformazione culturale a tutti i livelli ed in tutti i settori, nei tempi e nei modi previsti.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it"/>
              <a:t>In secondo luogo, occorre una spinta all’ </a:t>
            </a:r>
            <a:r>
              <a:rPr lang="it" b="1"/>
              <a:t>innovazione e specializzazione</a:t>
            </a:r>
            <a:r>
              <a:rPr lang="it"/>
              <a:t>: l’utilizzo delle tecnologie più efficaci e meno impattanti è un ulteriore fattore per tracciare la rotta della transizione ecologica ed energetica.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it"/>
              <a:t>Inoltre,</a:t>
            </a:r>
            <a:r>
              <a:rPr lang="it" b="1"/>
              <a:t> </a:t>
            </a:r>
            <a:r>
              <a:rPr lang="it"/>
              <a:t>se è vero che la PA rappresenta il “motore di sviluppo”, il </a:t>
            </a:r>
            <a:r>
              <a:rPr lang="it" b="1"/>
              <a:t>capitale umano è leva fondamentale dei processi di innovazione</a:t>
            </a:r>
            <a:r>
              <a:rPr lang="it"/>
              <a:t>. Pertanto occorre puntare sul </a:t>
            </a:r>
            <a:r>
              <a:rPr lang="it" b="1"/>
              <a:t>rafforzamento delle competenze: </a:t>
            </a:r>
            <a:r>
              <a:rPr lang="it"/>
              <a:t>la transizione necessita anche di formazione e nuove professionalità, senza le quali gli obiettivi di neutralità climatica sarebbero difficili da raggiungere.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it"/>
              <a:t>Infine, è necessaria una volontà collettiva di </a:t>
            </a:r>
            <a:r>
              <a:rPr lang="it" b="1"/>
              <a:t>collaborare</a:t>
            </a:r>
            <a:r>
              <a:rPr lang="it"/>
              <a:t>, al di là delle divergenze e delle diverse competenze degli Enti, che dovrà unirsi alla piena disponibilità a </a:t>
            </a:r>
            <a:r>
              <a:rPr lang="it" b="1"/>
              <a:t>cambiare comportamenti</a:t>
            </a:r>
            <a:r>
              <a:rPr lang="it"/>
              <a:t> e pratiche consolidate e ad operare concretamente attraverso l’impegno pubblico, dei singoli cittadini, delle associazioni e delle imprese.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32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bc889fe2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bc889fe254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Gli obiettivi che ci siamo posti per il prossimo triennio vedono necessariamente un allargamento della prospettiva e dei criteri di valutazione, inquadrando gli indicatori ambientali con quelli di progresso economico e sociale. Per questo non perdiamo mai il riferimento alle strategie di sostenibilità dettate dall’ Agenda 2030 e declinate anche a livello nazionale (Strategia nazionale per lo sviluppo sostenibile) e regionale (Strategia regionale per lo sviluppo sostenibile). Il tema dell’efficienza della pubblica amministrazione è posto in rilievo nella strategia nazionale per lo sviluppo sostenibile, all’interno di un vettore di sostenibilità dedicato, nel quale uno specifico obiettivo è proprio quello di </a:t>
            </a:r>
            <a:r>
              <a:rPr lang="it" b="1">
                <a:solidFill>
                  <a:schemeClr val="dk1"/>
                </a:solidFill>
              </a:rPr>
              <a:t>assicurare la semplificazione e la qualità della regolazione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37380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9" name="Google Shape;69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70" name="Google Shape;70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2" name="Google Shape;72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73" name="Google Shape;73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Programma triennale 2023-2025 Arpae</a:t>
            </a:r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2137225" y="2850053"/>
            <a:ext cx="4870500" cy="1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6"/>
              <a:buFont typeface="Arial"/>
              <a:buNone/>
            </a:pPr>
            <a:r>
              <a:rPr lang="it" sz="1792" i="1"/>
              <a:t>Giuseppe Bortone - Direttore generale Arpae</a:t>
            </a:r>
            <a:endParaRPr sz="1792" i="1"/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6"/>
              <a:buFont typeface="Arial"/>
              <a:buNone/>
            </a:pPr>
            <a:r>
              <a:rPr lang="it" sz="1792" i="1"/>
              <a:t>22 dicembre 2022</a:t>
            </a:r>
            <a:endParaRPr sz="1473" i="1"/>
          </a:p>
        </p:txBody>
      </p:sp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5756" y="4275550"/>
            <a:ext cx="1148775" cy="70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949" y="65775"/>
            <a:ext cx="1304338" cy="10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4"/>
          <p:cNvSpPr/>
          <p:nvPr/>
        </p:nvSpPr>
        <p:spPr>
          <a:xfrm>
            <a:off x="105100" y="65775"/>
            <a:ext cx="7935000" cy="543000"/>
          </a:xfrm>
          <a:prstGeom prst="homePlate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 Medium"/>
                <a:ea typeface="Open Sans Medium"/>
                <a:cs typeface="Open Sans Medium"/>
                <a:sym typeface="Open Sans Medium"/>
              </a:rPr>
              <a:t>Obiettivo Strategico Arpae S1: Migliorare la performance dell’Ente</a:t>
            </a:r>
            <a:r>
              <a:rPr lang="it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105100" y="1251200"/>
            <a:ext cx="7089600" cy="5190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Open Sans Medium"/>
                <a:ea typeface="Open Sans Medium"/>
                <a:cs typeface="Open Sans Medium"/>
                <a:sym typeface="Open Sans Medium"/>
              </a:rPr>
              <a:t>Indicatore S1-2: Processi interni ed esterni semplificati</a:t>
            </a:r>
            <a:endParaRPr sz="15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105100" y="705675"/>
            <a:ext cx="4709100" cy="360300"/>
          </a:xfrm>
          <a:prstGeom prst="homePlate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Indicatore S1-1: Cruscotto Direzionale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105100" y="1903725"/>
            <a:ext cx="1908300" cy="519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S1-2.1) Messa in qualità delle attività di Arpae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2135075" y="1898650"/>
            <a:ext cx="1908300" cy="543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S1-2.2) Certificazione ISO 9001 delle AAC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4165050" y="1898725"/>
            <a:ext cx="3029700" cy="543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S1-2.3) Definizione del sistema informativo dello Stato dell'Ambiente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89800" y="4474300"/>
            <a:ext cx="4377000" cy="543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S1-2.5) Progettazione "Sportello" per la gestione di quesiti tecnico-amministrativi formulati dai portatori di interesse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1024800" y="2573600"/>
            <a:ext cx="3241847" cy="1824383"/>
            <a:chOff x="1178449" y="192184"/>
            <a:chExt cx="2030596" cy="3582138"/>
          </a:xfrm>
        </p:grpSpPr>
        <p:sp>
          <p:nvSpPr>
            <p:cNvPr id="274" name="Google Shape;274;p34"/>
            <p:cNvSpPr/>
            <p:nvPr/>
          </p:nvSpPr>
          <p:spPr>
            <a:xfrm>
              <a:off x="1178645" y="302122"/>
              <a:ext cx="2030400" cy="3472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1178449" y="192184"/>
              <a:ext cx="2030400" cy="2016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1178637" y="249419"/>
              <a:ext cx="20304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>
                  <a:solidFill>
                    <a:srgbClr val="38761D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S1-2.4) Predisposizione Pre-compilato Ambientale previsto dal Patto della Semplificazione di Arpae</a:t>
              </a:r>
              <a:endParaRPr sz="1300">
                <a:solidFill>
                  <a:srgbClr val="6AA84F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cxnSp>
        <p:nvCxnSpPr>
          <p:cNvPr id="277" name="Google Shape;277;p34"/>
          <p:cNvCxnSpPr>
            <a:stCxn id="278" idx="3"/>
          </p:cNvCxnSpPr>
          <p:nvPr/>
        </p:nvCxnSpPr>
        <p:spPr>
          <a:xfrm rot="10800000" flipH="1">
            <a:off x="508379" y="3758325"/>
            <a:ext cx="3647700" cy="57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lgDash"/>
            <a:round/>
            <a:headEnd type="none" w="med" len="med"/>
            <a:tailEnd type="triangle" w="med" len="med"/>
          </a:ln>
        </p:spPr>
      </p:cxnSp>
      <p:pic>
        <p:nvPicPr>
          <p:cNvPr id="278" name="Google Shape;27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25" y="3583875"/>
            <a:ext cx="426854" cy="3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25" y="2629600"/>
            <a:ext cx="783851" cy="7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/>
          <p:cNvSpPr/>
          <p:nvPr/>
        </p:nvSpPr>
        <p:spPr>
          <a:xfrm>
            <a:off x="5325" y="4024850"/>
            <a:ext cx="966920" cy="2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8761D"/>
                </a:solidFill>
                <a:latin typeface="Arial"/>
              </a:rPr>
              <a:t>target 2023</a:t>
            </a:r>
          </a:p>
        </p:txBody>
      </p:sp>
      <p:sp>
        <p:nvSpPr>
          <p:cNvPr id="281" name="Google Shape;281;p34"/>
          <p:cNvSpPr txBox="1"/>
          <p:nvPr/>
        </p:nvSpPr>
        <p:spPr>
          <a:xfrm>
            <a:off x="890975" y="3785125"/>
            <a:ext cx="3241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it" sz="1100">
                <a:latin typeface="Open Sans"/>
                <a:ea typeface="Open Sans"/>
                <a:cs typeface="Open Sans"/>
                <a:sym typeface="Open Sans"/>
              </a:rPr>
              <a:t>Realizzazione modalità di presentazione delle domande AIA entro 31/12/2023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2" name="Google Shape;28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6900" y="2570250"/>
            <a:ext cx="1824375" cy="18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80361" y="2570249"/>
            <a:ext cx="2521300" cy="159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p34"/>
          <p:cNvSpPr/>
          <p:nvPr/>
        </p:nvSpPr>
        <p:spPr>
          <a:xfrm rot="-3378596">
            <a:off x="6733647" y="4161867"/>
            <a:ext cx="212006" cy="45513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title"/>
          </p:nvPr>
        </p:nvSpPr>
        <p:spPr>
          <a:xfrm>
            <a:off x="211550" y="814800"/>
            <a:ext cx="87477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/>
              <a:t>2. SPINTA ALL’INNOVAZIONE E SPECIALIZZAZIONE</a:t>
            </a:r>
            <a:endParaRPr sz="3200"/>
          </a:p>
        </p:txBody>
      </p:sp>
      <p:sp>
        <p:nvSpPr>
          <p:cNvPr id="290" name="Google Shape;290;p35"/>
          <p:cNvSpPr txBox="1"/>
          <p:nvPr/>
        </p:nvSpPr>
        <p:spPr>
          <a:xfrm>
            <a:off x="209075" y="2676200"/>
            <a:ext cx="4593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STRATEGIE DI SOSTENIBILITÀ</a:t>
            </a:r>
            <a:endParaRPr b="1"/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650" y="2912775"/>
            <a:ext cx="1893276" cy="193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209075" y="3084025"/>
            <a:ext cx="68370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PROSPERITÀ:</a:t>
            </a:r>
            <a:r>
              <a:rPr lang="it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Finanziare e promuovere ricerca e innovazione sostenibili</a:t>
            </a:r>
            <a:endParaRPr/>
          </a:p>
        </p:txBody>
      </p:sp>
      <p:pic>
        <p:nvPicPr>
          <p:cNvPr id="293" name="Google Shape;2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072600"/>
            <a:ext cx="986325" cy="9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7925" y="4072600"/>
            <a:ext cx="986325" cy="9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4150" y="4072600"/>
            <a:ext cx="986325" cy="9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0475" y="4072600"/>
            <a:ext cx="986325" cy="9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/>
          <p:nvPr/>
        </p:nvSpPr>
        <p:spPr>
          <a:xfrm>
            <a:off x="105100" y="988225"/>
            <a:ext cx="7750200" cy="6303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Open Sans Medium"/>
                <a:ea typeface="Open Sans Medium"/>
                <a:cs typeface="Open Sans Medium"/>
                <a:sym typeface="Open Sans Medium"/>
              </a:rPr>
              <a:t>Indicatore S1-3: Prestazioni migliorate per l'analisi dei fattori ambientali a danno della salute pubblica</a:t>
            </a:r>
            <a:endParaRPr sz="15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950" y="1778860"/>
            <a:ext cx="4078344" cy="187264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6"/>
          <p:cNvSpPr/>
          <p:nvPr/>
        </p:nvSpPr>
        <p:spPr>
          <a:xfrm>
            <a:off x="6841225" y="2947425"/>
            <a:ext cx="938100" cy="5430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5683000" y="3715500"/>
            <a:ext cx="219600" cy="31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6"/>
          <p:cNvSpPr txBox="1"/>
          <p:nvPr/>
        </p:nvSpPr>
        <p:spPr>
          <a:xfrm>
            <a:off x="3486900" y="4116625"/>
            <a:ext cx="566460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Open Sans"/>
                <a:ea typeface="Open Sans"/>
                <a:cs typeface="Open Sans"/>
                <a:sym typeface="Open Sans"/>
              </a:rPr>
              <a:t>PIANO NAZIONALE INVESTIMENTI COMPLEMENTARI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Obiettivo: potenziare gli strumenti a disposizione per garantire un presidio sempre più adeguato nella relazione ambiente-salute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6" name="Google Shape;306;p36"/>
          <p:cNvGrpSpPr/>
          <p:nvPr/>
        </p:nvGrpSpPr>
        <p:grpSpPr>
          <a:xfrm>
            <a:off x="1058875" y="1791400"/>
            <a:ext cx="2129064" cy="2660669"/>
            <a:chOff x="1118210" y="302147"/>
            <a:chExt cx="2161706" cy="3942900"/>
          </a:xfrm>
        </p:grpSpPr>
        <p:sp>
          <p:nvSpPr>
            <p:cNvPr id="307" name="Google Shape;307;p36"/>
            <p:cNvSpPr/>
            <p:nvPr/>
          </p:nvSpPr>
          <p:spPr>
            <a:xfrm>
              <a:off x="1178648" y="302147"/>
              <a:ext cx="2000100" cy="39429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1118210" y="341788"/>
              <a:ext cx="1955700" cy="1891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1118210" y="388061"/>
              <a:ext cx="1881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 dirty="0">
                  <a:solidFill>
                    <a:srgbClr val="38761D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S1-3.1) Acquisizione risorse (attrezzature per laboratori) nell'ambito del PNC per un importo dell'ordine dei € </a:t>
              </a:r>
              <a:r>
                <a:rPr lang="it" sz="1100" dirty="0">
                  <a:solidFill>
                    <a:srgbClr val="38761D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9</a:t>
              </a:r>
              <a:r>
                <a:rPr lang="it" sz="1100" dirty="0" smtClean="0">
                  <a:solidFill>
                    <a:srgbClr val="38761D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ml </a:t>
              </a:r>
              <a:r>
                <a:rPr lang="it" sz="1100" dirty="0">
                  <a:solidFill>
                    <a:srgbClr val="38761D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euro</a:t>
              </a:r>
              <a:endParaRPr sz="1100" dirty="0">
                <a:solidFill>
                  <a:srgbClr val="38761D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148416" y="2746797"/>
              <a:ext cx="21315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89999" lvl="0" indent="-1555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Open Sans"/>
                <a:buChar char="●"/>
              </a:pPr>
              <a:r>
                <a:rPr lang="it" sz="1100">
                  <a:latin typeface="Open Sans"/>
                  <a:ea typeface="Open Sans"/>
                  <a:cs typeface="Open Sans"/>
                  <a:sym typeface="Open Sans"/>
                </a:rPr>
                <a:t>Entro il 31/12/2023 fatti salvi i termini presenti nella convenzione con RER in via di definizione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11" name="Google Shape;31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88" y="3100925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23" y="1791398"/>
            <a:ext cx="966925" cy="88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36"/>
          <p:cNvCxnSpPr>
            <a:stCxn id="311" idx="3"/>
          </p:cNvCxnSpPr>
          <p:nvPr/>
        </p:nvCxnSpPr>
        <p:spPr>
          <a:xfrm>
            <a:off x="600063" y="3372388"/>
            <a:ext cx="2595900" cy="276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lgDash"/>
            <a:round/>
            <a:headEnd type="none" w="med" len="med"/>
            <a:tailEnd type="triangle" w="med" len="med"/>
          </a:ln>
        </p:spPr>
      </p:cxnSp>
      <p:sp>
        <p:nvSpPr>
          <p:cNvPr id="314" name="Google Shape;314;p36"/>
          <p:cNvSpPr/>
          <p:nvPr/>
        </p:nvSpPr>
        <p:spPr>
          <a:xfrm>
            <a:off x="81525" y="3643850"/>
            <a:ext cx="966920" cy="2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8761D"/>
                </a:solidFill>
                <a:latin typeface="Arial"/>
              </a:rPr>
              <a:t>target 2023</a:t>
            </a:r>
          </a:p>
        </p:txBody>
      </p:sp>
      <p:pic>
        <p:nvPicPr>
          <p:cNvPr id="315" name="Google Shape;31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6949" y="65775"/>
            <a:ext cx="1304338" cy="10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/>
          <p:nvPr/>
        </p:nvSpPr>
        <p:spPr>
          <a:xfrm>
            <a:off x="105100" y="65775"/>
            <a:ext cx="7935000" cy="543000"/>
          </a:xfrm>
          <a:prstGeom prst="homePlate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 Medium"/>
                <a:ea typeface="Open Sans Medium"/>
                <a:cs typeface="Open Sans Medium"/>
                <a:sym typeface="Open Sans Medium"/>
              </a:rPr>
              <a:t>Obiettivo Strategico Arpae S1: Migliorare la performance dell’Ente</a:t>
            </a:r>
            <a:r>
              <a:rPr lang="it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2" name="Google Shape;322;p37"/>
          <p:cNvCxnSpPr>
            <a:stCxn id="323" idx="1"/>
          </p:cNvCxnSpPr>
          <p:nvPr/>
        </p:nvCxnSpPr>
        <p:spPr>
          <a:xfrm flipH="1">
            <a:off x="5214075" y="1223291"/>
            <a:ext cx="538200" cy="308700"/>
          </a:xfrm>
          <a:prstGeom prst="straightConnector1">
            <a:avLst/>
          </a:prstGeom>
          <a:noFill/>
          <a:ln w="19050" cap="flat" cmpd="sng">
            <a:solidFill>
              <a:srgbClr val="08563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324" name="Google Shape;324;p37"/>
          <p:cNvCxnSpPr>
            <a:stCxn id="325" idx="3"/>
          </p:cNvCxnSpPr>
          <p:nvPr/>
        </p:nvCxnSpPr>
        <p:spPr>
          <a:xfrm>
            <a:off x="3152250" y="1280616"/>
            <a:ext cx="755700" cy="251400"/>
          </a:xfrm>
          <a:prstGeom prst="straightConnector1">
            <a:avLst/>
          </a:prstGeom>
          <a:noFill/>
          <a:ln w="19050" cap="flat" cmpd="sng">
            <a:solidFill>
              <a:srgbClr val="65F0AD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326" name="Google Shape;326;p37"/>
          <p:cNvCxnSpPr/>
          <p:nvPr/>
        </p:nvCxnSpPr>
        <p:spPr>
          <a:xfrm rot="10800000">
            <a:off x="5701625" y="2619325"/>
            <a:ext cx="576600" cy="2268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327" name="Google Shape;327;p37"/>
          <p:cNvCxnSpPr/>
          <p:nvPr/>
        </p:nvCxnSpPr>
        <p:spPr>
          <a:xfrm rot="10800000" flipH="1">
            <a:off x="2911250" y="2771750"/>
            <a:ext cx="598500" cy="2139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328" name="Google Shape;328;p37"/>
          <p:cNvCxnSpPr/>
          <p:nvPr/>
        </p:nvCxnSpPr>
        <p:spPr>
          <a:xfrm rot="10800000" flipH="1">
            <a:off x="3907939" y="3692662"/>
            <a:ext cx="203100" cy="371700"/>
          </a:xfrm>
          <a:prstGeom prst="straightConnector1">
            <a:avLst/>
          </a:prstGeom>
          <a:noFill/>
          <a:ln w="19050" cap="flat" cmpd="sng">
            <a:solidFill>
              <a:srgbClr val="08563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329" name="Google Shape;329;p37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18998613"/>
              <a:gd name="adj3" fmla="val 8907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7"/>
          <p:cNvSpPr/>
          <p:nvPr/>
        </p:nvSpPr>
        <p:spPr>
          <a:xfrm rot="-9000757" flipH="1">
            <a:off x="3225716" y="1084808"/>
            <a:ext cx="2690226" cy="2690226"/>
          </a:xfrm>
          <a:prstGeom prst="blockArc">
            <a:avLst>
              <a:gd name="adj1" fmla="val 20178804"/>
              <a:gd name="adj2" fmla="val 2623923"/>
              <a:gd name="adj3" fmla="val 8858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/>
          <p:nvPr/>
        </p:nvSpPr>
        <p:spPr>
          <a:xfrm rot="-3781968">
            <a:off x="5556765" y="1857984"/>
            <a:ext cx="363191" cy="363191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 rot="-1800109" flipH="1">
            <a:off x="3215030" y="1082474"/>
            <a:ext cx="2696852" cy="2696852"/>
          </a:xfrm>
          <a:prstGeom prst="blockArc">
            <a:avLst>
              <a:gd name="adj1" fmla="val 14334136"/>
              <a:gd name="adj2" fmla="val 18854681"/>
              <a:gd name="adj3" fmla="val 8846"/>
            </a:avLst>
          </a:prstGeom>
          <a:solidFill>
            <a:srgbClr val="65F0AD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7"/>
          <p:cNvSpPr/>
          <p:nvPr/>
        </p:nvSpPr>
        <p:spPr>
          <a:xfrm rot="9000757">
            <a:off x="3207432" y="1087633"/>
            <a:ext cx="2690226" cy="2690226"/>
          </a:xfrm>
          <a:prstGeom prst="blockArc">
            <a:avLst>
              <a:gd name="adj1" fmla="val 20184517"/>
              <a:gd name="adj2" fmla="val 3007258"/>
              <a:gd name="adj3" fmla="val 9336"/>
            </a:avLst>
          </a:prstGeom>
          <a:solidFill>
            <a:srgbClr val="0E9453"/>
          </a:solidFill>
          <a:ln w="952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7"/>
          <p:cNvSpPr/>
          <p:nvPr/>
        </p:nvSpPr>
        <p:spPr>
          <a:xfrm rot="-9000757" flipH="1">
            <a:off x="3207528" y="1089158"/>
            <a:ext cx="2690226" cy="2690226"/>
          </a:xfrm>
          <a:prstGeom prst="blockArc">
            <a:avLst>
              <a:gd name="adj1" fmla="val 15738599"/>
              <a:gd name="adj2" fmla="val 20008131"/>
              <a:gd name="adj3" fmla="val 9063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7"/>
          <p:cNvSpPr/>
          <p:nvPr/>
        </p:nvSpPr>
        <p:spPr>
          <a:xfrm rot="9240359">
            <a:off x="3213511" y="1857690"/>
            <a:ext cx="363469" cy="363469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7"/>
          <p:cNvSpPr/>
          <p:nvPr/>
        </p:nvSpPr>
        <p:spPr>
          <a:xfrm rot="476150">
            <a:off x="5119958" y="3239200"/>
            <a:ext cx="362875" cy="362875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7"/>
          <p:cNvSpPr/>
          <p:nvPr/>
        </p:nvSpPr>
        <p:spPr>
          <a:xfrm rot="4857950">
            <a:off x="3653723" y="3239151"/>
            <a:ext cx="363003" cy="363003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7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3710450" y="1999875"/>
            <a:ext cx="1711500" cy="860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/>
              <a:t>NUOVE OPPORTUNITÀ E SFIDE TECNOLOGICHE</a:t>
            </a:r>
            <a:endParaRPr sz="1300" b="1"/>
          </a:p>
        </p:txBody>
      </p:sp>
      <p:sp>
        <p:nvSpPr>
          <p:cNvPr id="340" name="Google Shape;340;p37"/>
          <p:cNvSpPr txBox="1">
            <a:spLocks noGrp="1"/>
          </p:cNvSpPr>
          <p:nvPr>
            <p:ph type="title" idx="4294967295"/>
          </p:nvPr>
        </p:nvSpPr>
        <p:spPr>
          <a:xfrm>
            <a:off x="235500" y="56900"/>
            <a:ext cx="85206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lang="it" sz="2585"/>
              <a:t>Innovazione e specializzazione delle prestazioni tecniche ambientali</a:t>
            </a:r>
            <a:endParaRPr sz="2585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240"/>
          </a:p>
        </p:txBody>
      </p:sp>
      <p:pic>
        <p:nvPicPr>
          <p:cNvPr id="341" name="Google Shape;3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025" y="1999874"/>
            <a:ext cx="2288779" cy="12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77" y="2526437"/>
            <a:ext cx="2021100" cy="134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 txBox="1"/>
          <p:nvPr/>
        </p:nvSpPr>
        <p:spPr>
          <a:xfrm>
            <a:off x="6270475" y="3244775"/>
            <a:ext cx="228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Monitoraggio e controllo innovativo con droni leggeri</a:t>
            </a:r>
            <a:endParaRPr sz="1200"/>
          </a:p>
        </p:txBody>
      </p:sp>
      <p:sp>
        <p:nvSpPr>
          <p:cNvPr id="344" name="Google Shape;344;p37"/>
          <p:cNvSpPr txBox="1"/>
          <p:nvPr/>
        </p:nvSpPr>
        <p:spPr>
          <a:xfrm>
            <a:off x="499800" y="4722525"/>
            <a:ext cx="228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Ricerca di inquinanti emergenti</a:t>
            </a:r>
            <a:endParaRPr/>
          </a:p>
        </p:txBody>
      </p:sp>
      <p:sp>
        <p:nvSpPr>
          <p:cNvPr id="345" name="Google Shape;345;p37"/>
          <p:cNvSpPr txBox="1"/>
          <p:nvPr/>
        </p:nvSpPr>
        <p:spPr>
          <a:xfrm>
            <a:off x="7665525" y="709550"/>
            <a:ext cx="1420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Utilizzo dell’intelligenza artificiale e machine learning</a:t>
            </a:r>
            <a:endParaRPr sz="1200"/>
          </a:p>
        </p:txBody>
      </p:sp>
      <p:sp>
        <p:nvSpPr>
          <p:cNvPr id="346" name="Google Shape;346;p37"/>
          <p:cNvSpPr txBox="1"/>
          <p:nvPr/>
        </p:nvSpPr>
        <p:spPr>
          <a:xfrm>
            <a:off x="757325" y="3858600"/>
            <a:ext cx="211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Telerilevamento satellitare</a:t>
            </a:r>
            <a:endParaRPr/>
          </a:p>
        </p:txBody>
      </p:sp>
      <p:sp>
        <p:nvSpPr>
          <p:cNvPr id="347" name="Google Shape;347;p37"/>
          <p:cNvSpPr txBox="1"/>
          <p:nvPr/>
        </p:nvSpPr>
        <p:spPr>
          <a:xfrm>
            <a:off x="314525" y="19100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Potenziamento delle reti di monitoraggio, anche mediante sensoristica innovativa</a:t>
            </a:r>
            <a:endParaRPr sz="1200"/>
          </a:p>
        </p:txBody>
      </p:sp>
      <p:pic>
        <p:nvPicPr>
          <p:cNvPr id="348" name="Google Shape;34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125" y="3992237"/>
            <a:ext cx="2288700" cy="1144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37"/>
          <p:cNvCxnSpPr>
            <a:endCxn id="336" idx="2"/>
          </p:cNvCxnSpPr>
          <p:nvPr/>
        </p:nvCxnSpPr>
        <p:spPr>
          <a:xfrm rot="10800000">
            <a:off x="5096646" y="3575287"/>
            <a:ext cx="353700" cy="387000"/>
          </a:xfrm>
          <a:prstGeom prst="straightConnector1">
            <a:avLst/>
          </a:prstGeom>
          <a:noFill/>
          <a:ln w="19050" cap="flat" cmpd="sng">
            <a:solidFill>
              <a:srgbClr val="08563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350" name="Google Shape;350;p37"/>
          <p:cNvSpPr txBox="1"/>
          <p:nvPr/>
        </p:nvSpPr>
        <p:spPr>
          <a:xfrm>
            <a:off x="7369775" y="3992225"/>
            <a:ext cx="1711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Acquisto di attrezzature per i Laboratori e strumentazione di ricerca</a:t>
            </a:r>
            <a:endParaRPr sz="1200"/>
          </a:p>
        </p:txBody>
      </p:sp>
      <p:pic>
        <p:nvPicPr>
          <p:cNvPr id="351" name="Google Shape;35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4950" y="714700"/>
            <a:ext cx="2021100" cy="113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25069" y="4125975"/>
            <a:ext cx="1543875" cy="10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7600" y="708733"/>
            <a:ext cx="1826825" cy="102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3. RAFFORZAMENTO DELLE COMPETENZE</a:t>
            </a:r>
            <a:endParaRPr/>
          </a:p>
        </p:txBody>
      </p:sp>
      <p:sp>
        <p:nvSpPr>
          <p:cNvPr id="359" name="Google Shape;359;p38"/>
          <p:cNvSpPr txBox="1"/>
          <p:nvPr/>
        </p:nvSpPr>
        <p:spPr>
          <a:xfrm>
            <a:off x="209075" y="2676200"/>
            <a:ext cx="4593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STRATEGIE DI SOSTENIBILITÀ</a:t>
            </a:r>
            <a:endParaRPr b="1"/>
          </a:p>
        </p:txBody>
      </p:sp>
      <p:pic>
        <p:nvPicPr>
          <p:cNvPr id="360" name="Google Shape;3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650" y="2912775"/>
            <a:ext cx="1893276" cy="193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8"/>
          <p:cNvSpPr txBox="1"/>
          <p:nvPr/>
        </p:nvSpPr>
        <p:spPr>
          <a:xfrm>
            <a:off x="209075" y="3236425"/>
            <a:ext cx="6837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PARTNERSHIP:</a:t>
            </a:r>
            <a:r>
              <a:rPr lang="it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Istruzione</a:t>
            </a:r>
            <a:endParaRPr/>
          </a:p>
        </p:txBody>
      </p:sp>
      <p:pic>
        <p:nvPicPr>
          <p:cNvPr id="362" name="Google Shape;36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57600"/>
            <a:ext cx="986325" cy="9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/>
          <p:nvPr/>
        </p:nvSpPr>
        <p:spPr>
          <a:xfrm>
            <a:off x="1467575" y="4192363"/>
            <a:ext cx="282300" cy="15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8"/>
          <p:cNvSpPr txBox="1"/>
          <p:nvPr/>
        </p:nvSpPr>
        <p:spPr>
          <a:xfrm>
            <a:off x="1812575" y="3759775"/>
            <a:ext cx="5233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it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Definire percorsi formativi con nuove professionalità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it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Contribuire allo sviluppo e al rafforzamento di capacità istituzionali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Rafforzamento delle competenze</a:t>
            </a:r>
            <a:endParaRPr/>
          </a:p>
        </p:txBody>
      </p:sp>
      <p:sp>
        <p:nvSpPr>
          <p:cNvPr id="370" name="Google Shape;370;p39"/>
          <p:cNvSpPr txBox="1">
            <a:spLocks noGrp="1"/>
          </p:cNvSpPr>
          <p:nvPr>
            <p:ph type="body" idx="1"/>
          </p:nvPr>
        </p:nvSpPr>
        <p:spPr>
          <a:xfrm>
            <a:off x="311700" y="11901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La capacità delle amministrazioni pubbliche di rispondere con prontezza alle sfide poste dalle trasformazioni economiche, sociali e tecnologiche dipende anche dalla </a:t>
            </a:r>
            <a:r>
              <a:rPr lang="it" b="1">
                <a:solidFill>
                  <a:schemeClr val="accent1"/>
                </a:solidFill>
              </a:rPr>
              <a:t>qualità dei modelli organizzativi </a:t>
            </a:r>
            <a:r>
              <a:rPr lang="it"/>
              <a:t>adottati e, pertanto, dall’articolazione, coerenza ed aggiornamento delle competenze delle lavoratrici e dei lavoratori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1" name="Google Shape;371;p39"/>
          <p:cNvSpPr/>
          <p:nvPr/>
        </p:nvSpPr>
        <p:spPr>
          <a:xfrm>
            <a:off x="3686528" y="3121050"/>
            <a:ext cx="1924200" cy="515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1. Conoscenze</a:t>
            </a:r>
            <a:endParaRPr sz="1700"/>
          </a:p>
        </p:txBody>
      </p:sp>
      <p:sp>
        <p:nvSpPr>
          <p:cNvPr id="372" name="Google Shape;372;p39"/>
          <p:cNvSpPr/>
          <p:nvPr/>
        </p:nvSpPr>
        <p:spPr>
          <a:xfrm>
            <a:off x="3302339" y="3636159"/>
            <a:ext cx="2679000" cy="585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2. Capacità tecniche</a:t>
            </a:r>
            <a:endParaRPr sz="1700"/>
          </a:p>
        </p:txBody>
      </p:sp>
      <p:sp>
        <p:nvSpPr>
          <p:cNvPr id="373" name="Google Shape;373;p39"/>
          <p:cNvSpPr/>
          <p:nvPr/>
        </p:nvSpPr>
        <p:spPr>
          <a:xfrm>
            <a:off x="2995525" y="4221766"/>
            <a:ext cx="3257100" cy="585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3. Capacità comportamentali</a:t>
            </a:r>
            <a:endParaRPr sz="1700"/>
          </a:p>
        </p:txBody>
      </p:sp>
      <p:pic>
        <p:nvPicPr>
          <p:cNvPr id="374" name="Google Shape;3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950" y="0"/>
            <a:ext cx="1779000" cy="12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Rafforzamento delle competenze</a:t>
            </a:r>
            <a:endParaRPr/>
          </a:p>
        </p:txBody>
      </p:sp>
      <p:pic>
        <p:nvPicPr>
          <p:cNvPr id="380" name="Google Shape;3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950" y="0"/>
            <a:ext cx="1779000" cy="129092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0"/>
          <p:cNvSpPr txBox="1">
            <a:spLocks noGrp="1"/>
          </p:cNvSpPr>
          <p:nvPr>
            <p:ph type="title"/>
          </p:nvPr>
        </p:nvSpPr>
        <p:spPr>
          <a:xfrm>
            <a:off x="191975" y="1396900"/>
            <a:ext cx="4296600" cy="23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779">
                <a:latin typeface="Open Sans"/>
                <a:ea typeface="Open Sans"/>
                <a:cs typeface="Open Sans"/>
                <a:sym typeface="Open Sans"/>
              </a:rPr>
              <a:t>L’obiettivo a cui tendere: </a:t>
            </a:r>
            <a:endParaRPr sz="1779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7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realizzare un’organizzazione sempre più flessibile capace di rispondere rapidamente all’innovazione tecnologica ed alle esigenze dei cittadini e delle imprese puntando, al contempo, alla </a:t>
            </a:r>
            <a:r>
              <a:rPr lang="it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valorizzazione</a:t>
            </a:r>
            <a:r>
              <a:rPr lang="it" sz="17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 allo </a:t>
            </a:r>
            <a:r>
              <a:rPr lang="it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sviluppo del personale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40"/>
          <p:cNvSpPr txBox="1">
            <a:spLocks noGrp="1"/>
          </p:cNvSpPr>
          <p:nvPr>
            <p:ph type="body" idx="1"/>
          </p:nvPr>
        </p:nvSpPr>
        <p:spPr>
          <a:xfrm>
            <a:off x="5243425" y="1499323"/>
            <a:ext cx="3828600" cy="20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La costruzione della nuova P.A. si fonda sull’ingresso di nuove generazioni di lavoratrici e lavoratori e sulla valorizzazione delle persone attraverso percorsi di </a:t>
            </a:r>
            <a:r>
              <a:rPr lang="it" sz="1700" b="1"/>
              <a:t>crescita</a:t>
            </a:r>
            <a:r>
              <a:rPr lang="it" sz="1700"/>
              <a:t>, </a:t>
            </a:r>
            <a:r>
              <a:rPr lang="it" sz="1700" b="1"/>
              <a:t>riqualificazione</a:t>
            </a:r>
            <a:r>
              <a:rPr lang="it" sz="1700"/>
              <a:t> e </a:t>
            </a:r>
            <a:r>
              <a:rPr lang="it" sz="1700" b="1"/>
              <a:t>aggiornamento</a:t>
            </a:r>
            <a:r>
              <a:rPr lang="it" sz="1700"/>
              <a:t> delle competenze  (reskill and upskill)</a:t>
            </a:r>
            <a:endParaRPr sz="1700"/>
          </a:p>
        </p:txBody>
      </p:sp>
      <p:sp>
        <p:nvSpPr>
          <p:cNvPr id="383" name="Google Shape;383;p40"/>
          <p:cNvSpPr/>
          <p:nvPr/>
        </p:nvSpPr>
        <p:spPr>
          <a:xfrm>
            <a:off x="4640100" y="1897200"/>
            <a:ext cx="528000" cy="5058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325" y="880400"/>
            <a:ext cx="821400" cy="78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0"/>
          <p:cNvSpPr/>
          <p:nvPr/>
        </p:nvSpPr>
        <p:spPr>
          <a:xfrm>
            <a:off x="2508525" y="4097500"/>
            <a:ext cx="4054200" cy="83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rispondere a queste nuove esigenze Arpae ha definito uno specifico </a:t>
            </a:r>
            <a:r>
              <a:rPr lang="it" b="1"/>
              <a:t>modello di competenze</a:t>
            </a:r>
            <a:endParaRPr b="1"/>
          </a:p>
        </p:txBody>
      </p:sp>
      <p:sp>
        <p:nvSpPr>
          <p:cNvPr id="386" name="Google Shape;386;p40"/>
          <p:cNvSpPr/>
          <p:nvPr/>
        </p:nvSpPr>
        <p:spPr>
          <a:xfrm flipH="1">
            <a:off x="1594275" y="3888600"/>
            <a:ext cx="528000" cy="933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0"/>
          <p:cNvSpPr/>
          <p:nvPr/>
        </p:nvSpPr>
        <p:spPr>
          <a:xfrm>
            <a:off x="6835100" y="3969400"/>
            <a:ext cx="528000" cy="933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Dal modello alla mappa delle competenze di Arpae</a:t>
            </a:r>
            <a:endParaRPr>
              <a:solidFill>
                <a:srgbClr val="1D7E74"/>
              </a:solidFill>
            </a:endParaRPr>
          </a:p>
        </p:txBody>
      </p:sp>
      <p:sp>
        <p:nvSpPr>
          <p:cNvPr id="393" name="Google Shape;393;p41"/>
          <p:cNvSpPr txBox="1">
            <a:spLocks noGrp="1"/>
          </p:cNvSpPr>
          <p:nvPr>
            <p:ph type="body" idx="1"/>
          </p:nvPr>
        </p:nvSpPr>
        <p:spPr>
          <a:xfrm>
            <a:off x="311700" y="10377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La </a:t>
            </a:r>
            <a:r>
              <a:rPr lang="it" b="1"/>
              <a:t>mappa delle competenze</a:t>
            </a:r>
            <a:r>
              <a:rPr lang="it"/>
              <a:t> definisce le competenze richieste ai lavoratori e alle lavoratrici, presenti e di futura acquisizione, necessarie per il buon funzionamento dell’organizzazione e per dare risposte adeguate alle aspettative dei diversi interlocutori</a:t>
            </a:r>
            <a:endParaRPr/>
          </a:p>
        </p:txBody>
      </p:sp>
      <p:sp>
        <p:nvSpPr>
          <p:cNvPr id="394" name="Google Shape;394;p41"/>
          <p:cNvSpPr txBox="1"/>
          <p:nvPr/>
        </p:nvSpPr>
        <p:spPr>
          <a:xfrm>
            <a:off x="2984200" y="2571750"/>
            <a:ext cx="5654100" cy="7389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Orientare i processi di programmazione dei fabbisogni e di selezione</a:t>
            </a:r>
            <a:endParaRPr/>
          </a:p>
        </p:txBody>
      </p:sp>
      <p:sp>
        <p:nvSpPr>
          <p:cNvPr id="395" name="Google Shape;395;p41"/>
          <p:cNvSpPr txBox="1"/>
          <p:nvPr/>
        </p:nvSpPr>
        <p:spPr>
          <a:xfrm>
            <a:off x="2984200" y="3803800"/>
            <a:ext cx="5654100" cy="7389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Orientare e promuovere i processi di  formazione del personale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41"/>
          <p:cNvSpPr/>
          <p:nvPr/>
        </p:nvSpPr>
        <p:spPr>
          <a:xfrm rot="-7350042" flipH="1">
            <a:off x="2373816" y="2327221"/>
            <a:ext cx="312669" cy="72370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1"/>
          <p:cNvSpPr/>
          <p:nvPr/>
        </p:nvSpPr>
        <p:spPr>
          <a:xfrm rot="-3449958">
            <a:off x="2433791" y="4182696"/>
            <a:ext cx="312669" cy="72370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50" y="3091674"/>
            <a:ext cx="1709975" cy="12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/>
          <p:nvPr/>
        </p:nvSpPr>
        <p:spPr>
          <a:xfrm>
            <a:off x="105100" y="906750"/>
            <a:ext cx="6572400" cy="3603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 Medium"/>
                <a:ea typeface="Open Sans Medium"/>
                <a:cs typeface="Open Sans Medium"/>
                <a:sym typeface="Open Sans Medium"/>
              </a:rPr>
              <a:t>Indicatore S1-4: Mappa delle competenze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42"/>
          <p:cNvGrpSpPr/>
          <p:nvPr/>
        </p:nvGrpSpPr>
        <p:grpSpPr>
          <a:xfrm>
            <a:off x="1476650" y="1489603"/>
            <a:ext cx="1623601" cy="3153105"/>
            <a:chOff x="1118218" y="302122"/>
            <a:chExt cx="2146201" cy="3472200"/>
          </a:xfrm>
        </p:grpSpPr>
        <p:sp>
          <p:nvSpPr>
            <p:cNvPr id="405" name="Google Shape;405;p42"/>
            <p:cNvSpPr/>
            <p:nvPr/>
          </p:nvSpPr>
          <p:spPr>
            <a:xfrm>
              <a:off x="1178645" y="302122"/>
              <a:ext cx="2030400" cy="3472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1118218" y="341763"/>
              <a:ext cx="2030400" cy="1453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1118219" y="388061"/>
              <a:ext cx="2146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38761D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S1-4.1) Analisi e individuazione della soluzione informatica idonea alla gestione della mappa delle competenze</a:t>
              </a:r>
              <a:endParaRPr sz="1100">
                <a:solidFill>
                  <a:srgbClr val="6AA84F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408" name="Google Shape;408;p42"/>
          <p:cNvGrpSpPr/>
          <p:nvPr/>
        </p:nvGrpSpPr>
        <p:grpSpPr>
          <a:xfrm>
            <a:off x="3188251" y="1489601"/>
            <a:ext cx="1957648" cy="1953112"/>
            <a:chOff x="1118211" y="302122"/>
            <a:chExt cx="2090834" cy="3472200"/>
          </a:xfrm>
        </p:grpSpPr>
        <p:sp>
          <p:nvSpPr>
            <p:cNvPr id="409" name="Google Shape;409;p42"/>
            <p:cNvSpPr/>
            <p:nvPr/>
          </p:nvSpPr>
          <p:spPr>
            <a:xfrm>
              <a:off x="1178645" y="302122"/>
              <a:ext cx="2030400" cy="3472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1118220" y="341726"/>
              <a:ext cx="2030400" cy="23415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1118211" y="388076"/>
              <a:ext cx="1900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38761D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S1-4.2) Applicazione della mappa delle competenze ai processi di programmazione fabbisogni di personale e selezione</a:t>
              </a:r>
              <a:endParaRPr sz="1100">
                <a:solidFill>
                  <a:srgbClr val="38761D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38761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endParaRPr sz="11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38761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endParaRPr sz="11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412" name="Google Shape;412;p42"/>
          <p:cNvGrpSpPr/>
          <p:nvPr/>
        </p:nvGrpSpPr>
        <p:grpSpPr>
          <a:xfrm>
            <a:off x="5411513" y="1489599"/>
            <a:ext cx="1935229" cy="1953112"/>
            <a:chOff x="1118219" y="302122"/>
            <a:chExt cx="2146200" cy="3472200"/>
          </a:xfrm>
        </p:grpSpPr>
        <p:sp>
          <p:nvSpPr>
            <p:cNvPr id="413" name="Google Shape;413;p42"/>
            <p:cNvSpPr/>
            <p:nvPr/>
          </p:nvSpPr>
          <p:spPr>
            <a:xfrm>
              <a:off x="1178645" y="302122"/>
              <a:ext cx="2030400" cy="3472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1118244" y="341808"/>
              <a:ext cx="2030400" cy="2341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1118219" y="388061"/>
              <a:ext cx="21462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38761D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S1-4.3) Definizione modalità di applicazione della mappa delle competenze  al processo di formazione</a:t>
              </a:r>
              <a:endParaRPr sz="1100">
                <a:solidFill>
                  <a:srgbClr val="38761D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38761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endParaRPr sz="11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38761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endParaRPr sz="11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8761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416" name="Google Shape;4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88" y="3100925"/>
            <a:ext cx="5238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23" y="1486598"/>
            <a:ext cx="966925" cy="88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42"/>
          <p:cNvCxnSpPr/>
          <p:nvPr/>
        </p:nvCxnSpPr>
        <p:spPr>
          <a:xfrm rot="10800000" flipH="1">
            <a:off x="877825" y="3424425"/>
            <a:ext cx="6404400" cy="183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lgDash"/>
            <a:round/>
            <a:headEnd type="none" w="med" len="med"/>
            <a:tailEnd type="triangle" w="med" len="med"/>
          </a:ln>
        </p:spPr>
      </p:cxnSp>
      <p:sp>
        <p:nvSpPr>
          <p:cNvPr id="419" name="Google Shape;419;p42"/>
          <p:cNvSpPr/>
          <p:nvPr/>
        </p:nvSpPr>
        <p:spPr>
          <a:xfrm>
            <a:off x="233925" y="3643850"/>
            <a:ext cx="966920" cy="2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8761D"/>
                </a:solidFill>
                <a:latin typeface="Arial"/>
              </a:rPr>
              <a:t>target 2023</a:t>
            </a:r>
          </a:p>
        </p:txBody>
      </p:sp>
      <p:sp>
        <p:nvSpPr>
          <p:cNvPr id="420" name="Google Shape;420;p42"/>
          <p:cNvSpPr/>
          <p:nvPr/>
        </p:nvSpPr>
        <p:spPr>
          <a:xfrm>
            <a:off x="1591425" y="3517250"/>
            <a:ext cx="1521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136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</a:pPr>
            <a:r>
              <a:rPr lang="it" sz="1100">
                <a:latin typeface="Open Sans"/>
                <a:ea typeface="Open Sans"/>
                <a:cs typeface="Open Sans"/>
                <a:sym typeface="Open Sans"/>
              </a:rPr>
              <a:t>Analisi entro il 30/09/2023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89999" lvl="0" indent="-136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</a:pPr>
            <a:r>
              <a:rPr lang="it" sz="1100">
                <a:latin typeface="Open Sans"/>
                <a:ea typeface="Open Sans"/>
                <a:cs typeface="Open Sans"/>
                <a:sym typeface="Open Sans"/>
              </a:rPr>
              <a:t>Individuazione della soluzione entro 31/12/2023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42"/>
          <p:cNvSpPr/>
          <p:nvPr/>
        </p:nvSpPr>
        <p:spPr>
          <a:xfrm>
            <a:off x="2084475" y="3031950"/>
            <a:ext cx="216600" cy="224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2"/>
          <p:cNvSpPr/>
          <p:nvPr/>
        </p:nvSpPr>
        <p:spPr>
          <a:xfrm>
            <a:off x="4065675" y="3031950"/>
            <a:ext cx="216600" cy="224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2"/>
          <p:cNvSpPr/>
          <p:nvPr/>
        </p:nvSpPr>
        <p:spPr>
          <a:xfrm>
            <a:off x="6199275" y="3031950"/>
            <a:ext cx="216600" cy="224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2"/>
          <p:cNvSpPr txBox="1"/>
          <p:nvPr/>
        </p:nvSpPr>
        <p:spPr>
          <a:xfrm>
            <a:off x="3275600" y="3613975"/>
            <a:ext cx="3329700" cy="384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Entro 31/12/2023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5" name="Google Shape;42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6949" y="65775"/>
            <a:ext cx="1304338" cy="10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2"/>
          <p:cNvSpPr/>
          <p:nvPr/>
        </p:nvSpPr>
        <p:spPr>
          <a:xfrm>
            <a:off x="105100" y="65775"/>
            <a:ext cx="7935000" cy="543000"/>
          </a:xfrm>
          <a:prstGeom prst="homePlate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 Medium"/>
                <a:ea typeface="Open Sans Medium"/>
                <a:cs typeface="Open Sans Medium"/>
                <a:sym typeface="Open Sans Medium"/>
              </a:rPr>
              <a:t>Obiettivo Strategico Arpae S1: Migliorare la performance dell’Ente</a:t>
            </a:r>
            <a:r>
              <a:rPr lang="it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Benessere organizzativo</a:t>
            </a:r>
            <a:endParaRPr/>
          </a:p>
        </p:txBody>
      </p:sp>
      <p:sp>
        <p:nvSpPr>
          <p:cNvPr id="432" name="Google Shape;432;p43"/>
          <p:cNvSpPr txBox="1">
            <a:spLocks noGrp="1"/>
          </p:cNvSpPr>
          <p:nvPr>
            <p:ph type="body" idx="1"/>
          </p:nvPr>
        </p:nvSpPr>
        <p:spPr>
          <a:xfrm>
            <a:off x="285150" y="749150"/>
            <a:ext cx="8520600" cy="12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Per benessere organizzativo si intende la capacità di un’organizzazione di promuovere e mantenere il benessere fisico, psicologico e sociale di tutte le lavoratrici e di tutti i lavoratori che operano al suo interno</a:t>
            </a:r>
            <a:endParaRPr/>
          </a:p>
        </p:txBody>
      </p:sp>
      <p:sp>
        <p:nvSpPr>
          <p:cNvPr id="433" name="Google Shape;433;p43"/>
          <p:cNvSpPr txBox="1"/>
          <p:nvPr/>
        </p:nvSpPr>
        <p:spPr>
          <a:xfrm>
            <a:off x="311700" y="1832000"/>
            <a:ext cx="8176800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L’indagine sul benessere organizzativo</a:t>
            </a:r>
            <a:endParaRPr sz="32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2110425" y="2946100"/>
            <a:ext cx="5618400" cy="7803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Rileva le opinioni del personale rispetto all’organizzazione e all’ambiente di lavoro per …</a:t>
            </a:r>
            <a:endParaRPr/>
          </a:p>
        </p:txBody>
      </p:sp>
      <p:sp>
        <p:nvSpPr>
          <p:cNvPr id="435" name="Google Shape;435;p43"/>
          <p:cNvSpPr/>
          <p:nvPr/>
        </p:nvSpPr>
        <p:spPr>
          <a:xfrm rot="-5400000" flipH="1">
            <a:off x="2076078" y="2339160"/>
            <a:ext cx="312600" cy="723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3"/>
          <p:cNvSpPr/>
          <p:nvPr/>
        </p:nvSpPr>
        <p:spPr>
          <a:xfrm rot="-4536215" flipH="1">
            <a:off x="8010507" y="3284474"/>
            <a:ext cx="312513" cy="72347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3"/>
          <p:cNvSpPr txBox="1"/>
          <p:nvPr/>
        </p:nvSpPr>
        <p:spPr>
          <a:xfrm>
            <a:off x="2110425" y="3914800"/>
            <a:ext cx="6721800" cy="10989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…identificare le possibili </a:t>
            </a:r>
            <a:r>
              <a:rPr lang="it" sz="1800" b="1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azioni per il miglioramento</a:t>
            </a: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del benessere percepito, della soddisfazione lavorativa e della convivenza all’interno del contesto lavorativo</a:t>
            </a:r>
            <a:endParaRPr/>
          </a:p>
        </p:txBody>
      </p:sp>
      <p:pic>
        <p:nvPicPr>
          <p:cNvPr id="438" name="Google Shape;4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8775" y="1786325"/>
            <a:ext cx="2717275" cy="10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503" y="2946091"/>
            <a:ext cx="1365000" cy="96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Programma triennale 2023-2025</a:t>
            </a: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2"/>
          </p:nvPr>
        </p:nvSpPr>
        <p:spPr>
          <a:xfrm>
            <a:off x="4629150" y="495600"/>
            <a:ext cx="4412700" cy="3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it" sz="2200"/>
              <a:t>Bilancio delle attività svolte dall’Agenzia</a:t>
            </a:r>
            <a:endParaRPr sz="22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it" sz="2200"/>
              <a:t>Il contesto delle sfide ambientali</a:t>
            </a:r>
            <a:endParaRPr sz="22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it" sz="2200"/>
              <a:t>Le priorità individuate da Arpae </a:t>
            </a:r>
            <a:endParaRPr sz="2200"/>
          </a:p>
          <a:p>
            <a:pPr marL="457200" lvl="0" indent="-56899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it" sz="2200"/>
              <a:t>Strategie di sostenibilità</a:t>
            </a:r>
            <a:endParaRPr sz="2200"/>
          </a:p>
          <a:p>
            <a:pPr marL="899999" marR="0" lvl="0" indent="-4996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it" sz="2200"/>
              <a:t>Obiettivi strategici di Arpae 2023-2025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240"/>
              <a:t>4. SUPPORTO TECNICO-SCIENTIFICO E COLLABORAZIONE TRA ENTI</a:t>
            </a:r>
            <a:endParaRPr sz="4240"/>
          </a:p>
        </p:txBody>
      </p:sp>
      <p:sp>
        <p:nvSpPr>
          <p:cNvPr id="445" name="Google Shape;445;p44"/>
          <p:cNvSpPr txBox="1"/>
          <p:nvPr/>
        </p:nvSpPr>
        <p:spPr>
          <a:xfrm>
            <a:off x="209075" y="2600000"/>
            <a:ext cx="4593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STRATEGIE DI SOSTENIBILITÀ</a:t>
            </a:r>
            <a:endParaRPr b="1"/>
          </a:p>
        </p:txBody>
      </p:sp>
      <p:pic>
        <p:nvPicPr>
          <p:cNvPr id="446" name="Google Shape;4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650" y="2912775"/>
            <a:ext cx="1893276" cy="193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4"/>
          <p:cNvSpPr txBox="1"/>
          <p:nvPr/>
        </p:nvSpPr>
        <p:spPr>
          <a:xfrm>
            <a:off x="209075" y="3084025"/>
            <a:ext cx="6837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VETTORI DI SOSTENIBILITÀ: </a:t>
            </a: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it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Istituzioni, partecipazione e partenariati</a:t>
            </a: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it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Monitoraggio e valutazione di politiche, piani e progetti</a:t>
            </a: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8" name="Google Shape;44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25" y="4102325"/>
            <a:ext cx="1041175" cy="10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700" y="4102325"/>
            <a:ext cx="1041175" cy="10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45"/>
          <p:cNvGrpSpPr/>
          <p:nvPr/>
        </p:nvGrpSpPr>
        <p:grpSpPr>
          <a:xfrm>
            <a:off x="1125449" y="1715200"/>
            <a:ext cx="1833223" cy="3171051"/>
            <a:chOff x="1118218" y="302127"/>
            <a:chExt cx="2758800" cy="3754500"/>
          </a:xfrm>
        </p:grpSpPr>
        <p:sp>
          <p:nvSpPr>
            <p:cNvPr id="455" name="Google Shape;455;p45"/>
            <p:cNvSpPr/>
            <p:nvPr/>
          </p:nvSpPr>
          <p:spPr>
            <a:xfrm>
              <a:off x="1178639" y="302127"/>
              <a:ext cx="2645700" cy="37545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1118219" y="341763"/>
              <a:ext cx="2645700" cy="17745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1118218" y="302127"/>
              <a:ext cx="27588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0B5394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S3-1.1) Supporto alla Regione per la definizione degli scenari e degli impatti delle emissioni di gas serra e relativi assorbimenti nel settore AFOLU</a:t>
              </a:r>
              <a:endParaRPr sz="11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 rot="5400000">
              <a:off x="2252836" y="2207848"/>
              <a:ext cx="389100" cy="447300"/>
            </a:xfrm>
            <a:prstGeom prst="rightArrow">
              <a:avLst>
                <a:gd name="adj1" fmla="val 34239"/>
                <a:gd name="adj2" fmla="val 54870"/>
              </a:avLst>
            </a:prstGeom>
            <a:solidFill>
              <a:srgbClr val="FFFFFF"/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118218" y="2782912"/>
              <a:ext cx="25653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69999" lvl="0" indent="-1407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Open Sans"/>
                <a:buChar char="●"/>
              </a:pPr>
              <a:r>
                <a:rPr lang="it" sz="1100">
                  <a:latin typeface="Open Sans"/>
                  <a:ea typeface="Open Sans"/>
                  <a:cs typeface="Open Sans"/>
                  <a:sym typeface="Open Sans"/>
                </a:rPr>
                <a:t>Output di scenario richiesti da RER = 100%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60" name="Google Shape;460;p45"/>
          <p:cNvSpPr/>
          <p:nvPr/>
        </p:nvSpPr>
        <p:spPr>
          <a:xfrm>
            <a:off x="105100" y="248475"/>
            <a:ext cx="6960600" cy="455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 Medium"/>
                <a:ea typeface="Open Sans Medium"/>
                <a:cs typeface="Open Sans Medium"/>
                <a:sym typeface="Open Sans Medium"/>
              </a:rPr>
              <a:t>Obiettivo Strategico Arpae S3: Attuare l'Agenda 2030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5"/>
          <p:cNvSpPr/>
          <p:nvPr/>
        </p:nvSpPr>
        <p:spPr>
          <a:xfrm>
            <a:off x="105100" y="1067775"/>
            <a:ext cx="5039700" cy="4554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 Medium"/>
                <a:ea typeface="Open Sans Medium"/>
                <a:cs typeface="Open Sans Medium"/>
                <a:sym typeface="Open Sans Medium"/>
              </a:rPr>
              <a:t>Indicatore S3-1: Neutralità carbonica e qualità dell'aria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3" y="1715198"/>
            <a:ext cx="966925" cy="8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24" y="3247399"/>
            <a:ext cx="707225" cy="70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45"/>
          <p:cNvGrpSpPr/>
          <p:nvPr/>
        </p:nvGrpSpPr>
        <p:grpSpPr>
          <a:xfrm>
            <a:off x="3054975" y="1715193"/>
            <a:ext cx="2070529" cy="3171051"/>
            <a:chOff x="1118199" y="302127"/>
            <a:chExt cx="3001202" cy="3754500"/>
          </a:xfrm>
        </p:grpSpPr>
        <p:sp>
          <p:nvSpPr>
            <p:cNvPr id="465" name="Google Shape;465;p45"/>
            <p:cNvSpPr/>
            <p:nvPr/>
          </p:nvSpPr>
          <p:spPr>
            <a:xfrm>
              <a:off x="1178646" y="302127"/>
              <a:ext cx="2893200" cy="37545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1118199" y="341770"/>
              <a:ext cx="2893200" cy="17745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1118218" y="302127"/>
              <a:ext cx="27588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0B5394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S3-1. 2) Avvio di valutazioni integrate su Gas Climalteranti, Qualità dell'aria e Energia, definizione di una modalità operativa comune</a:t>
              </a:r>
              <a:endParaRPr sz="11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468" name="Google Shape;468;p45"/>
            <p:cNvSpPr/>
            <p:nvPr/>
          </p:nvSpPr>
          <p:spPr>
            <a:xfrm rot="5400000">
              <a:off x="2252836" y="2197950"/>
              <a:ext cx="389100" cy="447300"/>
            </a:xfrm>
            <a:prstGeom prst="rightArrow">
              <a:avLst>
                <a:gd name="adj1" fmla="val 34239"/>
                <a:gd name="adj2" fmla="val 54870"/>
              </a:avLst>
            </a:prstGeom>
            <a:solidFill>
              <a:srgbClr val="FFFFFF"/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1118200" y="2763102"/>
              <a:ext cx="3001200" cy="7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89999" lvl="0" indent="-13652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Open Sans"/>
                <a:buChar char="●"/>
              </a:pPr>
              <a:r>
                <a:rPr lang="it" sz="1100">
                  <a:latin typeface="Open Sans"/>
                  <a:ea typeface="Open Sans"/>
                  <a:cs typeface="Open Sans"/>
                  <a:sym typeface="Open Sans"/>
                </a:rPr>
                <a:t>Riunioni di brainstorming per la definizione di una modalità operativa integrata entro 31/12/2023 =&gt; 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0" name="Google Shape;470;p45"/>
          <p:cNvSpPr/>
          <p:nvPr/>
        </p:nvSpPr>
        <p:spPr>
          <a:xfrm>
            <a:off x="5261375" y="1067775"/>
            <a:ext cx="3882600" cy="4554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 Medium"/>
                <a:ea typeface="Open Sans Medium"/>
                <a:cs typeface="Open Sans Medium"/>
                <a:sym typeface="Open Sans Medium"/>
              </a:rPr>
              <a:t>S3-2: Tavoli tecnico-operativi SNPA/ SNPS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45"/>
          <p:cNvGrpSpPr/>
          <p:nvPr/>
        </p:nvGrpSpPr>
        <p:grpSpPr>
          <a:xfrm>
            <a:off x="5975799" y="1715166"/>
            <a:ext cx="2070497" cy="3170925"/>
            <a:chOff x="1118218" y="302108"/>
            <a:chExt cx="3115873" cy="3992100"/>
          </a:xfrm>
        </p:grpSpPr>
        <p:sp>
          <p:nvSpPr>
            <p:cNvPr id="472" name="Google Shape;472;p45"/>
            <p:cNvSpPr/>
            <p:nvPr/>
          </p:nvSpPr>
          <p:spPr>
            <a:xfrm>
              <a:off x="1178640" y="302108"/>
              <a:ext cx="2881800" cy="39921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1118219" y="341747"/>
              <a:ext cx="2832300" cy="1889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1118218" y="302127"/>
              <a:ext cx="27588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0B5394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S3-2.1) Partecipazione alle attività operative, reti tematiche e partecipazione ai tavoli SNPA/ SNPS</a:t>
              </a:r>
              <a:endParaRPr sz="11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475" name="Google Shape;475;p45"/>
            <p:cNvSpPr/>
            <p:nvPr/>
          </p:nvSpPr>
          <p:spPr>
            <a:xfrm rot="5400000">
              <a:off x="2252836" y="2288170"/>
              <a:ext cx="389100" cy="447300"/>
            </a:xfrm>
            <a:prstGeom prst="rightArrow">
              <a:avLst>
                <a:gd name="adj1" fmla="val 34239"/>
                <a:gd name="adj2" fmla="val 54870"/>
              </a:avLst>
            </a:prstGeom>
            <a:solidFill>
              <a:srgbClr val="FFFFFF"/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1232891" y="2881347"/>
              <a:ext cx="30012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89999" lvl="0" indent="-13652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Roboto"/>
                <a:buChar char="●"/>
              </a:pPr>
              <a:r>
                <a:rPr lang="it" sz="1100">
                  <a:latin typeface="Roboto"/>
                  <a:ea typeface="Roboto"/>
                  <a:cs typeface="Roboto"/>
                  <a:sym typeface="Roboto"/>
                </a:rPr>
                <a:t>R</a:t>
              </a:r>
              <a:r>
                <a:rPr lang="it" sz="1100">
                  <a:latin typeface="Open Sans"/>
                  <a:ea typeface="Open Sans"/>
                  <a:cs typeface="Open Sans"/>
                  <a:sym typeface="Open Sans"/>
                </a:rPr>
                <a:t>isposte &gt;= 90% delle richieste di partecipazione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477" name="Google Shape;477;p45"/>
          <p:cNvCxnSpPr/>
          <p:nvPr/>
        </p:nvCxnSpPr>
        <p:spPr>
          <a:xfrm rot="10800000" flipH="1">
            <a:off x="664375" y="3735700"/>
            <a:ext cx="7375800" cy="23100"/>
          </a:xfrm>
          <a:prstGeom prst="straightConnector1">
            <a:avLst/>
          </a:prstGeom>
          <a:noFill/>
          <a:ln w="38100" cap="flat" cmpd="sng">
            <a:solidFill>
              <a:srgbClr val="0B5394"/>
            </a:solidFill>
            <a:prstDash val="lgDash"/>
            <a:round/>
            <a:headEnd type="none" w="med" len="med"/>
            <a:tailEnd type="triangle" w="med" len="med"/>
          </a:ln>
        </p:spPr>
      </p:cxnSp>
      <p:sp>
        <p:nvSpPr>
          <p:cNvPr id="478" name="Google Shape;478;p45"/>
          <p:cNvSpPr/>
          <p:nvPr/>
        </p:nvSpPr>
        <p:spPr>
          <a:xfrm>
            <a:off x="81525" y="3948650"/>
            <a:ext cx="966920" cy="2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C4587"/>
                </a:solidFill>
                <a:latin typeface="Arial"/>
              </a:rPr>
              <a:t>target 2023</a:t>
            </a:r>
          </a:p>
        </p:txBody>
      </p:sp>
      <p:pic>
        <p:nvPicPr>
          <p:cNvPr id="479" name="Google Shape;47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700" y="34037"/>
            <a:ext cx="1741328" cy="8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46"/>
          <p:cNvGrpSpPr/>
          <p:nvPr/>
        </p:nvGrpSpPr>
        <p:grpSpPr>
          <a:xfrm>
            <a:off x="1035733" y="1696250"/>
            <a:ext cx="1294134" cy="2443529"/>
            <a:chOff x="1267473" y="245792"/>
            <a:chExt cx="2535033" cy="3435300"/>
          </a:xfrm>
        </p:grpSpPr>
        <p:sp>
          <p:nvSpPr>
            <p:cNvPr id="485" name="Google Shape;485;p46"/>
            <p:cNvSpPr/>
            <p:nvPr/>
          </p:nvSpPr>
          <p:spPr>
            <a:xfrm>
              <a:off x="1272257" y="245792"/>
              <a:ext cx="2381100" cy="34353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1267473" y="296446"/>
              <a:ext cx="2329800" cy="2736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1267506" y="302133"/>
              <a:ext cx="25350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99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S4-1.1) Realizzazione del Piano Aria Integrato</a:t>
              </a:r>
              <a:endParaRPr sz="1100">
                <a:solidFill>
                  <a:srgbClr val="99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 rot="5400000">
              <a:off x="2290416" y="2997061"/>
              <a:ext cx="389100" cy="522600"/>
            </a:xfrm>
            <a:prstGeom prst="rightArrow">
              <a:avLst>
                <a:gd name="adj1" fmla="val 34239"/>
                <a:gd name="adj2" fmla="val 54870"/>
              </a:avLst>
            </a:prstGeom>
            <a:solidFill>
              <a:srgbClr val="FFFFFF"/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6"/>
          <p:cNvSpPr/>
          <p:nvPr/>
        </p:nvSpPr>
        <p:spPr>
          <a:xfrm>
            <a:off x="105100" y="248475"/>
            <a:ext cx="6744000" cy="646200"/>
          </a:xfrm>
          <a:prstGeom prst="homePlate">
            <a:avLst>
              <a:gd name="adj" fmla="val 5000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 Medium"/>
                <a:ea typeface="Open Sans Medium"/>
                <a:cs typeface="Open Sans Medium"/>
                <a:sym typeface="Open Sans Medium"/>
              </a:rPr>
              <a:t>Obiettivo Strategico Arpae S4: Supportare la Regione per la realizzazione e gestione dei piani e programmi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6"/>
          <p:cNvSpPr/>
          <p:nvPr/>
        </p:nvSpPr>
        <p:spPr>
          <a:xfrm>
            <a:off x="105100" y="1239075"/>
            <a:ext cx="8664600" cy="360300"/>
          </a:xfrm>
          <a:prstGeom prst="homePlate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 Medium"/>
                <a:ea typeface="Open Sans Medium"/>
                <a:cs typeface="Open Sans Medium"/>
                <a:sym typeface="Open Sans Medium"/>
              </a:rPr>
              <a:t>Indicatore S4-1: Strumenti per la predisposizione ed attuazione dei Piani e programmi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1" name="Google Shape;4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40" y="1791398"/>
            <a:ext cx="966925" cy="8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981" y="3678425"/>
            <a:ext cx="759550" cy="75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46"/>
          <p:cNvGrpSpPr/>
          <p:nvPr/>
        </p:nvGrpSpPr>
        <p:grpSpPr>
          <a:xfrm>
            <a:off x="2334775" y="1696274"/>
            <a:ext cx="1123091" cy="2443514"/>
            <a:chOff x="1118220" y="245799"/>
            <a:chExt cx="2895312" cy="2423400"/>
          </a:xfrm>
        </p:grpSpPr>
        <p:sp>
          <p:nvSpPr>
            <p:cNvPr id="494" name="Google Shape;494;p46"/>
            <p:cNvSpPr/>
            <p:nvPr/>
          </p:nvSpPr>
          <p:spPr>
            <a:xfrm>
              <a:off x="1118232" y="245799"/>
              <a:ext cx="2895300" cy="24234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1118220" y="341778"/>
              <a:ext cx="2747700" cy="1822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118235" y="302127"/>
              <a:ext cx="27477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99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S4-1.2) Supporto al monitoraggio del Piano dei rifiuti e delle bonifiche</a:t>
              </a:r>
              <a:endParaRPr sz="1100">
                <a:solidFill>
                  <a:srgbClr val="99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497" name="Google Shape;497;p46"/>
          <p:cNvGrpSpPr/>
          <p:nvPr/>
        </p:nvGrpSpPr>
        <p:grpSpPr>
          <a:xfrm>
            <a:off x="3569497" y="1696269"/>
            <a:ext cx="1468792" cy="2443429"/>
            <a:chOff x="1118225" y="245795"/>
            <a:chExt cx="2895312" cy="3754500"/>
          </a:xfrm>
        </p:grpSpPr>
        <p:sp>
          <p:nvSpPr>
            <p:cNvPr id="498" name="Google Shape;498;p46"/>
            <p:cNvSpPr/>
            <p:nvPr/>
          </p:nvSpPr>
          <p:spPr>
            <a:xfrm>
              <a:off x="1118237" y="245795"/>
              <a:ext cx="2895300" cy="37545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118225" y="341779"/>
              <a:ext cx="2747700" cy="2835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118235" y="302127"/>
              <a:ext cx="27477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99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S4-1.3) Supporto al monitoraggio del Piano Energia attraverso l'elaborazione annuale del Bilancio Energetico Regionale</a:t>
              </a:r>
              <a:endParaRPr sz="1100">
                <a:solidFill>
                  <a:srgbClr val="99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501" name="Google Shape;501;p46"/>
          <p:cNvGrpSpPr/>
          <p:nvPr/>
        </p:nvGrpSpPr>
        <p:grpSpPr>
          <a:xfrm>
            <a:off x="5094500" y="1696275"/>
            <a:ext cx="1407116" cy="2443429"/>
            <a:chOff x="1118235" y="245795"/>
            <a:chExt cx="2895301" cy="3754500"/>
          </a:xfrm>
        </p:grpSpPr>
        <p:sp>
          <p:nvSpPr>
            <p:cNvPr id="502" name="Google Shape;502;p46"/>
            <p:cNvSpPr/>
            <p:nvPr/>
          </p:nvSpPr>
          <p:spPr>
            <a:xfrm>
              <a:off x="1118237" y="245795"/>
              <a:ext cx="2895300" cy="37545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1118235" y="341801"/>
              <a:ext cx="2747700" cy="2797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1118235" y="302127"/>
              <a:ext cx="27477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99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S4-1.4) Realizzazione del Piano acqua</a:t>
              </a:r>
              <a:endParaRPr sz="1100">
                <a:solidFill>
                  <a:srgbClr val="99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505" name="Google Shape;505;p46"/>
          <p:cNvGrpSpPr/>
          <p:nvPr/>
        </p:nvGrpSpPr>
        <p:grpSpPr>
          <a:xfrm>
            <a:off x="6586447" y="1696276"/>
            <a:ext cx="1123092" cy="2443429"/>
            <a:chOff x="1118223" y="245795"/>
            <a:chExt cx="2895314" cy="3754500"/>
          </a:xfrm>
        </p:grpSpPr>
        <p:sp>
          <p:nvSpPr>
            <p:cNvPr id="506" name="Google Shape;506;p46"/>
            <p:cNvSpPr/>
            <p:nvPr/>
          </p:nvSpPr>
          <p:spPr>
            <a:xfrm>
              <a:off x="1118237" y="245795"/>
              <a:ext cx="2895300" cy="37545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1118223" y="341803"/>
              <a:ext cx="2747700" cy="2835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1118235" y="302127"/>
              <a:ext cx="27477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99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S4-1.5) Supporto alla realizzazione del Piano Regionale della Prevenzione</a:t>
              </a:r>
              <a:endParaRPr sz="1100">
                <a:solidFill>
                  <a:srgbClr val="99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827729" y="1696276"/>
            <a:ext cx="1215459" cy="2443429"/>
            <a:chOff x="1118215" y="245795"/>
            <a:chExt cx="2895329" cy="3754500"/>
          </a:xfrm>
        </p:grpSpPr>
        <p:sp>
          <p:nvSpPr>
            <p:cNvPr id="510" name="Google Shape;510;p46"/>
            <p:cNvSpPr/>
            <p:nvPr/>
          </p:nvSpPr>
          <p:spPr>
            <a:xfrm>
              <a:off x="1118237" y="245795"/>
              <a:ext cx="2895300" cy="37545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1118215" y="341801"/>
              <a:ext cx="2747700" cy="2835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1118244" y="302121"/>
              <a:ext cx="28953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rgbClr val="99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S4-1.6) Supporto per individuare i criteri di verifica del principio comunitario Do Not Significant Harm nei Bandi PR-FESR 2021-2027</a:t>
              </a:r>
              <a:endParaRPr sz="1000">
                <a:solidFill>
                  <a:srgbClr val="99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cxnSp>
        <p:nvCxnSpPr>
          <p:cNvPr id="513" name="Google Shape;513;p46"/>
          <p:cNvCxnSpPr/>
          <p:nvPr/>
        </p:nvCxnSpPr>
        <p:spPr>
          <a:xfrm>
            <a:off x="664375" y="4139800"/>
            <a:ext cx="8379600" cy="9600"/>
          </a:xfrm>
          <a:prstGeom prst="straightConnector1">
            <a:avLst/>
          </a:prstGeom>
          <a:noFill/>
          <a:ln w="38100" cap="flat" cmpd="sng">
            <a:solidFill>
              <a:srgbClr val="990000"/>
            </a:solidFill>
            <a:prstDash val="lgDash"/>
            <a:round/>
            <a:headEnd type="none" w="med" len="med"/>
            <a:tailEnd type="triangle" w="med" len="med"/>
          </a:ln>
        </p:spPr>
      </p:cxnSp>
      <p:sp>
        <p:nvSpPr>
          <p:cNvPr id="514" name="Google Shape;514;p46"/>
          <p:cNvSpPr/>
          <p:nvPr/>
        </p:nvSpPr>
        <p:spPr>
          <a:xfrm>
            <a:off x="68850" y="4411350"/>
            <a:ext cx="966920" cy="2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99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00"/>
                </a:solidFill>
                <a:latin typeface="Arial"/>
              </a:rPr>
              <a:t>target 2023</a:t>
            </a:r>
          </a:p>
        </p:txBody>
      </p:sp>
      <p:sp>
        <p:nvSpPr>
          <p:cNvPr id="515" name="Google Shape;515;p46"/>
          <p:cNvSpPr/>
          <p:nvPr/>
        </p:nvSpPr>
        <p:spPr>
          <a:xfrm rot="5400000">
            <a:off x="2686362" y="3770497"/>
            <a:ext cx="243300" cy="229200"/>
          </a:xfrm>
          <a:prstGeom prst="rightArrow">
            <a:avLst>
              <a:gd name="adj1" fmla="val 34239"/>
              <a:gd name="adj2" fmla="val 54870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 rot="5400000">
            <a:off x="4154537" y="3770497"/>
            <a:ext cx="243300" cy="229200"/>
          </a:xfrm>
          <a:prstGeom prst="rightArrow">
            <a:avLst>
              <a:gd name="adj1" fmla="val 34239"/>
              <a:gd name="adj2" fmla="val 54870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6"/>
          <p:cNvSpPr/>
          <p:nvPr/>
        </p:nvSpPr>
        <p:spPr>
          <a:xfrm rot="5400000">
            <a:off x="5650250" y="3814922"/>
            <a:ext cx="243300" cy="229200"/>
          </a:xfrm>
          <a:prstGeom prst="rightArrow">
            <a:avLst>
              <a:gd name="adj1" fmla="val 34239"/>
              <a:gd name="adj2" fmla="val 54870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6"/>
          <p:cNvSpPr txBox="1"/>
          <p:nvPr/>
        </p:nvSpPr>
        <p:spPr>
          <a:xfrm>
            <a:off x="1059575" y="4218575"/>
            <a:ext cx="5366100" cy="384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Open Sans"/>
                <a:ea typeface="Open Sans"/>
                <a:cs typeface="Open Sans"/>
                <a:sym typeface="Open Sans"/>
              </a:rPr>
              <a:t>Entro il 2023, coerentemente con quanto richiesto dalla RER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46"/>
          <p:cNvSpPr txBox="1"/>
          <p:nvPr/>
        </p:nvSpPr>
        <p:spPr>
          <a:xfrm>
            <a:off x="6614100" y="4246300"/>
            <a:ext cx="2429100" cy="554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Open Sans"/>
                <a:ea typeface="Open Sans"/>
                <a:cs typeface="Open Sans"/>
                <a:sym typeface="Open Sans"/>
              </a:rPr>
              <a:t>Realizzazione attività richieste = 100%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" name="Google Shape;520;p46"/>
          <p:cNvSpPr/>
          <p:nvPr/>
        </p:nvSpPr>
        <p:spPr>
          <a:xfrm rot="5400000">
            <a:off x="7026350" y="3814922"/>
            <a:ext cx="243300" cy="229200"/>
          </a:xfrm>
          <a:prstGeom prst="rightArrow">
            <a:avLst>
              <a:gd name="adj1" fmla="val 34239"/>
              <a:gd name="adj2" fmla="val 54870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6"/>
          <p:cNvSpPr/>
          <p:nvPr/>
        </p:nvSpPr>
        <p:spPr>
          <a:xfrm rot="5400000">
            <a:off x="8313800" y="3814922"/>
            <a:ext cx="243300" cy="229200"/>
          </a:xfrm>
          <a:prstGeom prst="rightArrow">
            <a:avLst>
              <a:gd name="adj1" fmla="val 34239"/>
              <a:gd name="adj2" fmla="val 54870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2" name="Google Shape;52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2600" y="72725"/>
            <a:ext cx="1123100" cy="11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presidio omogeneo del territorio</a:t>
            </a:r>
            <a:endParaRPr/>
          </a:p>
        </p:txBody>
      </p:sp>
      <p:pic>
        <p:nvPicPr>
          <p:cNvPr id="528" name="Google Shape;5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694320"/>
            <a:ext cx="2106263" cy="648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8684" y="694320"/>
            <a:ext cx="2129409" cy="6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3713" y="690463"/>
            <a:ext cx="2083117" cy="67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850" y="1848300"/>
            <a:ext cx="467550" cy="16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7"/>
          <p:cNvSpPr/>
          <p:nvPr/>
        </p:nvSpPr>
        <p:spPr>
          <a:xfrm rot="-1918082">
            <a:off x="433721" y="1618321"/>
            <a:ext cx="634059" cy="27894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FE2F3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7"/>
          <p:cNvSpPr/>
          <p:nvPr/>
        </p:nvSpPr>
        <p:spPr>
          <a:xfrm rot="-8882215" flipH="1">
            <a:off x="356626" y="3691479"/>
            <a:ext cx="646048" cy="27894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7"/>
          <p:cNvSpPr txBox="1"/>
          <p:nvPr/>
        </p:nvSpPr>
        <p:spPr>
          <a:xfrm>
            <a:off x="1043625" y="1536400"/>
            <a:ext cx="2808000" cy="16317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INDAGINE DI CUSTOMER SATISFACTION</a:t>
            </a:r>
            <a:endParaRPr sz="12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(principali evidenze da presidiare e/o sviluppare):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Coordinamento tra gli Enti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Competenza dei team ispettivi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Omogeneità di azione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Gestione delle SIA</a:t>
            </a:r>
            <a:endParaRPr sz="1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47"/>
          <p:cNvSpPr txBox="1"/>
          <p:nvPr/>
        </p:nvSpPr>
        <p:spPr>
          <a:xfrm>
            <a:off x="967575" y="3401625"/>
            <a:ext cx="2884200" cy="14775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PATTO PER LA SEMPLIFICAZIONE</a:t>
            </a:r>
            <a:endParaRPr sz="12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Semplificazione della collaborazione amministrativa nell’AIA (misura 33)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Coordinamento dell’attività di controllo e vigilanza da parte di Arpae (misura 37)</a:t>
            </a:r>
            <a:endParaRPr sz="12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6" name="Google Shape;53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2450" y="2044000"/>
            <a:ext cx="965438" cy="16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7"/>
          <p:cNvSpPr txBox="1"/>
          <p:nvPr/>
        </p:nvSpPr>
        <p:spPr>
          <a:xfrm>
            <a:off x="5462475" y="1460200"/>
            <a:ext cx="3635400" cy="18984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OB. S1 MIGLIORARE LA PERFORMANCE DELL'ENTE</a:t>
            </a:r>
            <a:endParaRPr sz="12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9999" lvl="0" indent="-25619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-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S1-2) Processi interni ed esterni semplificati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16704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Char char="●"/>
            </a:pPr>
            <a:r>
              <a:rPr lang="it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S1-2.1) Messa in qualità delle attività di Arpae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16704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Char char="●"/>
            </a:pPr>
            <a:r>
              <a:rPr lang="it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S1-2.2) Certificazione ISO 9001 delle AAC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9999" lvl="0" indent="-256199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-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S1-4) Mappa delle Competenze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16704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Char char="●"/>
            </a:pPr>
            <a:r>
              <a:rPr lang="it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S1-4.3) Definizione modalità di applicazione della mappa delle competenze  al processo di formazione </a:t>
            </a:r>
            <a:endParaRPr sz="11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47"/>
          <p:cNvSpPr/>
          <p:nvPr/>
        </p:nvSpPr>
        <p:spPr>
          <a:xfrm rot="-2700986">
            <a:off x="4861610" y="1890442"/>
            <a:ext cx="739280" cy="31056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FE2F3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7"/>
          <p:cNvSpPr txBox="1"/>
          <p:nvPr/>
        </p:nvSpPr>
        <p:spPr>
          <a:xfrm>
            <a:off x="5462550" y="3461550"/>
            <a:ext cx="3635400" cy="1077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OB. S5 RAZIONALIZZARE I PROCESSI OPERATIVI</a:t>
            </a:r>
            <a:endParaRPr sz="12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9999" lvl="0" indent="-25619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-"/>
            </a:pPr>
            <a:r>
              <a:rPr lang="it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S5-1) Poli specialistici del Demanio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16704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Char char="●"/>
            </a:pPr>
            <a:r>
              <a:rPr lang="it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S5-1.1) Attivazione nuova organizzazione per Poli specialistici del Demanio</a:t>
            </a:r>
            <a:endParaRPr sz="12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47"/>
          <p:cNvSpPr/>
          <p:nvPr/>
        </p:nvSpPr>
        <p:spPr>
          <a:xfrm>
            <a:off x="3947325" y="3083450"/>
            <a:ext cx="323700" cy="292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"/>
          <p:cNvSpPr txBox="1"/>
          <p:nvPr/>
        </p:nvSpPr>
        <p:spPr>
          <a:xfrm>
            <a:off x="5471449" y="4624575"/>
            <a:ext cx="3635400" cy="369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OBIETTIVI PROGRAMMATICI 2023 APA E AAC</a:t>
            </a:r>
            <a:endParaRPr sz="12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47"/>
          <p:cNvSpPr/>
          <p:nvPr/>
        </p:nvSpPr>
        <p:spPr>
          <a:xfrm rot="-8881739" flipH="1">
            <a:off x="5046043" y="3817194"/>
            <a:ext cx="477063" cy="27894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FE2F3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7"/>
          <p:cNvSpPr/>
          <p:nvPr/>
        </p:nvSpPr>
        <p:spPr>
          <a:xfrm rot="-6512149" flipH="1">
            <a:off x="4592856" y="4046674"/>
            <a:ext cx="1023915" cy="34560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FE2F3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4" name="Google Shape;544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2450" y="721200"/>
            <a:ext cx="965450" cy="59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48" descr="pexels-karolina-grabowska-5485986.jpg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-11760" y="-23520"/>
            <a:ext cx="9265998" cy="516702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8"/>
          <p:cNvSpPr/>
          <p:nvPr/>
        </p:nvSpPr>
        <p:spPr>
          <a:xfrm>
            <a:off x="1294511" y="1440790"/>
            <a:ext cx="56421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0" i="0" u="none" strike="noStrike" cap="none">
                <a:solidFill>
                  <a:srgbClr val="00704E"/>
                </a:solidFill>
                <a:latin typeface="Gentium Basic"/>
                <a:ea typeface="Gentium Basic"/>
                <a:cs typeface="Gentium Basic"/>
                <a:sym typeface="Gentium Basic"/>
              </a:rPr>
              <a:t>Auguri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0" i="0" u="none" strike="noStrike" cap="none">
                <a:solidFill>
                  <a:srgbClr val="00704E"/>
                </a:solidFill>
                <a:latin typeface="Gentium Basic"/>
                <a:ea typeface="Gentium Basic"/>
                <a:cs typeface="Gentium Basic"/>
                <a:sym typeface="Gentium Basic"/>
              </a:rPr>
              <a:t>di buone feste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b="0" i="0" u="none" strike="noStrike" cap="none">
                <a:solidFill>
                  <a:srgbClr val="00704E"/>
                </a:solidFill>
                <a:latin typeface="Gentium Basic"/>
                <a:ea typeface="Gentium Basic"/>
                <a:cs typeface="Gentium Basic"/>
                <a:sym typeface="Gentium Basic"/>
              </a:rPr>
              <a:t>e felice 202</a:t>
            </a:r>
            <a:r>
              <a:rPr lang="it" sz="6000">
                <a:solidFill>
                  <a:srgbClr val="00704E"/>
                </a:solidFill>
                <a:latin typeface="Gentium Basic"/>
                <a:ea typeface="Gentium Basic"/>
                <a:cs typeface="Gentium Basic"/>
                <a:sym typeface="Gentium Basic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Bilancio delle attività svolte dall’Agenzia </a:t>
            </a:r>
            <a:r>
              <a:rPr lang="it" sz="2900"/>
              <a:t> </a:t>
            </a:r>
            <a:endParaRPr sz="2900"/>
          </a:p>
        </p:txBody>
      </p:sp>
      <p:sp>
        <p:nvSpPr>
          <p:cNvPr id="556" name="Google Shape;556;p49"/>
          <p:cNvSpPr txBox="1">
            <a:spLocks noGrp="1"/>
          </p:cNvSpPr>
          <p:nvPr>
            <p:ph type="body" idx="2"/>
          </p:nvPr>
        </p:nvSpPr>
        <p:spPr>
          <a:xfrm>
            <a:off x="617225" y="1266175"/>
            <a:ext cx="8214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Il dato 2022 riportato è aggiornato al mese di novembre, ma già rispetto al 2021 si ha un incremento di attività che va dal</a:t>
            </a:r>
            <a:r>
              <a:rPr lang="it" sz="2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</a:t>
            </a:r>
            <a:r>
              <a:rPr lang="it" sz="2000"/>
              <a:t> al </a:t>
            </a: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25%</a:t>
            </a:r>
            <a:endParaRPr sz="30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000"/>
              <a:t>Solo il totale dei campioni accettati (e quindi analizzati) mostra una lieve flessione negativa (</a:t>
            </a: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-1%</a:t>
            </a:r>
            <a:r>
              <a:rPr lang="it" sz="2000"/>
              <a:t>)</a:t>
            </a:r>
            <a:endParaRPr sz="30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57" name="Google Shape;5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625" y="2750350"/>
            <a:ext cx="2146175" cy="21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50"/>
          <p:cNvGrpSpPr/>
          <p:nvPr/>
        </p:nvGrpSpPr>
        <p:grpSpPr>
          <a:xfrm>
            <a:off x="6772623" y="2096226"/>
            <a:ext cx="1996994" cy="2681839"/>
            <a:chOff x="1118217" y="302144"/>
            <a:chExt cx="3695400" cy="3754500"/>
          </a:xfrm>
        </p:grpSpPr>
        <p:sp>
          <p:nvSpPr>
            <p:cNvPr id="563" name="Google Shape;563;p50"/>
            <p:cNvSpPr/>
            <p:nvPr/>
          </p:nvSpPr>
          <p:spPr>
            <a:xfrm>
              <a:off x="1178647" y="302144"/>
              <a:ext cx="3584400" cy="37545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0"/>
            <p:cNvSpPr/>
            <p:nvPr/>
          </p:nvSpPr>
          <p:spPr>
            <a:xfrm>
              <a:off x="1118220" y="341762"/>
              <a:ext cx="3290100" cy="1892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0"/>
            <p:cNvSpPr/>
            <p:nvPr/>
          </p:nvSpPr>
          <p:spPr>
            <a:xfrm>
              <a:off x="1118229" y="302144"/>
              <a:ext cx="3290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0B5394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S3-5.1) Sviluppo di un piano di comunicazione e di educazione alla sostenibilità a supporto dell'Agenda 2030</a:t>
              </a:r>
              <a:endParaRPr sz="11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566" name="Google Shape;566;p50"/>
            <p:cNvSpPr/>
            <p:nvPr/>
          </p:nvSpPr>
          <p:spPr>
            <a:xfrm>
              <a:off x="1118217" y="2745773"/>
              <a:ext cx="3695400" cy="92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89999" lvl="0" indent="-13652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Open Sans"/>
                <a:buChar char="●"/>
              </a:pPr>
              <a:r>
                <a:rPr lang="it" sz="1100">
                  <a:latin typeface="Open Sans"/>
                  <a:ea typeface="Open Sans"/>
                  <a:cs typeface="Open Sans"/>
                  <a:sym typeface="Open Sans"/>
                </a:rPr>
                <a:t>N. progetti finalizzati in collaborazione con EE.LL., scuole, volontariato, imprese &gt; 20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67" name="Google Shape;567;p50"/>
          <p:cNvGrpSpPr/>
          <p:nvPr/>
        </p:nvGrpSpPr>
        <p:grpSpPr>
          <a:xfrm>
            <a:off x="1135052" y="2096200"/>
            <a:ext cx="1936954" cy="2627775"/>
            <a:chOff x="1118218" y="1773"/>
            <a:chExt cx="2758800" cy="3754500"/>
          </a:xfrm>
        </p:grpSpPr>
        <p:sp>
          <p:nvSpPr>
            <p:cNvPr id="568" name="Google Shape;568;p50"/>
            <p:cNvSpPr/>
            <p:nvPr/>
          </p:nvSpPr>
          <p:spPr>
            <a:xfrm>
              <a:off x="1178639" y="1773"/>
              <a:ext cx="2645700" cy="37545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0"/>
            <p:cNvSpPr/>
            <p:nvPr/>
          </p:nvSpPr>
          <p:spPr>
            <a:xfrm>
              <a:off x="1118218" y="41419"/>
              <a:ext cx="2645700" cy="19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0"/>
            <p:cNvSpPr/>
            <p:nvPr/>
          </p:nvSpPr>
          <p:spPr>
            <a:xfrm>
              <a:off x="1118218" y="1773"/>
              <a:ext cx="27588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0B5394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S3-3.1) Sviluppo iniziative di ricerca relativamente ai temi dell'Agenda 2030, in collaborazione con network nazionali ed europei</a:t>
              </a:r>
              <a:endParaRPr sz="11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571" name="Google Shape;571;p50"/>
            <p:cNvSpPr/>
            <p:nvPr/>
          </p:nvSpPr>
          <p:spPr>
            <a:xfrm>
              <a:off x="1118218" y="2535473"/>
              <a:ext cx="25653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69999" lvl="0" indent="-1407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Open Sans"/>
                <a:buChar char="●"/>
              </a:pPr>
              <a:r>
                <a:rPr lang="it" sz="1100">
                  <a:latin typeface="Open Sans"/>
                  <a:ea typeface="Open Sans"/>
                  <a:cs typeface="Open Sans"/>
                  <a:sym typeface="Open Sans"/>
                </a:rPr>
                <a:t>N. progetti effettuati/ finanziati = 100%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72" name="Google Shape;572;p50"/>
          <p:cNvSpPr/>
          <p:nvPr/>
        </p:nvSpPr>
        <p:spPr>
          <a:xfrm>
            <a:off x="105100" y="1239075"/>
            <a:ext cx="2925900" cy="6231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 Medium"/>
                <a:ea typeface="Open Sans Medium"/>
                <a:cs typeface="Open Sans Medium"/>
                <a:sym typeface="Open Sans Medium"/>
              </a:rPr>
              <a:t>Indicatore S3-3: Iniziative di studio e/o ricerca applicata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3" name="Google Shape;57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3" y="2477198"/>
            <a:ext cx="966925" cy="8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24" y="3475999"/>
            <a:ext cx="707225" cy="7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0"/>
          <p:cNvSpPr/>
          <p:nvPr/>
        </p:nvSpPr>
        <p:spPr>
          <a:xfrm>
            <a:off x="3187125" y="1239075"/>
            <a:ext cx="3420900" cy="7755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Open Sans Medium"/>
                <a:ea typeface="Open Sans Medium"/>
                <a:cs typeface="Open Sans Medium"/>
                <a:sym typeface="Open Sans Medium"/>
              </a:rPr>
              <a:t>S3-4: Operatività e monitoraggio della Direttiva "Strategia marina", D.lgs. 190/2010 anche attraverso il coordinamento della sottoregione Adriatico in ambito SNPA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0"/>
          <p:cNvSpPr/>
          <p:nvPr/>
        </p:nvSpPr>
        <p:spPr>
          <a:xfrm>
            <a:off x="6686900" y="1239075"/>
            <a:ext cx="2239200" cy="7755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 Medium"/>
                <a:ea typeface="Open Sans Medium"/>
                <a:cs typeface="Open Sans Medium"/>
                <a:sym typeface="Open Sans Medium"/>
              </a:rPr>
              <a:t>S3-5: Educazione e formazione ambientale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50"/>
          <p:cNvGrpSpPr/>
          <p:nvPr/>
        </p:nvGrpSpPr>
        <p:grpSpPr>
          <a:xfrm>
            <a:off x="3309652" y="2096200"/>
            <a:ext cx="1490856" cy="2627775"/>
            <a:chOff x="1118218" y="302127"/>
            <a:chExt cx="2758800" cy="3754500"/>
          </a:xfrm>
        </p:grpSpPr>
        <p:sp>
          <p:nvSpPr>
            <p:cNvPr id="578" name="Google Shape;578;p50"/>
            <p:cNvSpPr/>
            <p:nvPr/>
          </p:nvSpPr>
          <p:spPr>
            <a:xfrm>
              <a:off x="1178639" y="302127"/>
              <a:ext cx="2645700" cy="37545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0"/>
            <p:cNvSpPr/>
            <p:nvPr/>
          </p:nvSpPr>
          <p:spPr>
            <a:xfrm>
              <a:off x="1118218" y="341774"/>
              <a:ext cx="2645700" cy="19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0"/>
            <p:cNvSpPr/>
            <p:nvPr/>
          </p:nvSpPr>
          <p:spPr>
            <a:xfrm>
              <a:off x="1118218" y="302127"/>
              <a:ext cx="27588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0B5394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S3-4.1) Esecuzione attività in carico ad Arpae in base al cronoprogramma contenuto nel POA 2021-2023</a:t>
              </a:r>
              <a:endParaRPr sz="11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581" name="Google Shape;581;p50"/>
            <p:cNvSpPr/>
            <p:nvPr/>
          </p:nvSpPr>
          <p:spPr>
            <a:xfrm rot="5400000">
              <a:off x="2252836" y="2288170"/>
              <a:ext cx="389100" cy="447300"/>
            </a:xfrm>
            <a:prstGeom prst="rightArrow">
              <a:avLst>
                <a:gd name="adj1" fmla="val 34239"/>
                <a:gd name="adj2" fmla="val 54870"/>
              </a:avLst>
            </a:prstGeom>
            <a:solidFill>
              <a:srgbClr val="FFFFFF"/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0"/>
            <p:cNvSpPr/>
            <p:nvPr/>
          </p:nvSpPr>
          <p:spPr>
            <a:xfrm>
              <a:off x="1118218" y="2835827"/>
              <a:ext cx="25653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69999" lvl="0" indent="-1407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Open Sans"/>
                <a:buChar char="●"/>
              </a:pPr>
              <a:r>
                <a:rPr lang="it" sz="1100">
                  <a:latin typeface="Open Sans"/>
                  <a:ea typeface="Open Sans"/>
                  <a:cs typeface="Open Sans"/>
                  <a:sym typeface="Open Sans"/>
                </a:rPr>
                <a:t>Realizzazione programma = 100%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83" name="Google Shape;583;p50"/>
          <p:cNvGrpSpPr/>
          <p:nvPr/>
        </p:nvGrpSpPr>
        <p:grpSpPr>
          <a:xfrm>
            <a:off x="4897952" y="2096206"/>
            <a:ext cx="1490856" cy="2627775"/>
            <a:chOff x="1118218" y="302127"/>
            <a:chExt cx="2758800" cy="3754500"/>
          </a:xfrm>
        </p:grpSpPr>
        <p:sp>
          <p:nvSpPr>
            <p:cNvPr id="584" name="Google Shape;584;p50"/>
            <p:cNvSpPr/>
            <p:nvPr/>
          </p:nvSpPr>
          <p:spPr>
            <a:xfrm>
              <a:off x="1178639" y="302127"/>
              <a:ext cx="2645700" cy="37545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0"/>
            <p:cNvSpPr/>
            <p:nvPr/>
          </p:nvSpPr>
          <p:spPr>
            <a:xfrm>
              <a:off x="1118218" y="341774"/>
              <a:ext cx="2645700" cy="19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0"/>
            <p:cNvSpPr/>
            <p:nvPr/>
          </p:nvSpPr>
          <p:spPr>
            <a:xfrm>
              <a:off x="1118218" y="302127"/>
              <a:ext cx="27588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rgbClr val="0B5394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S3-4.2) Stesura nuovo accordo operativo 2024-2026</a:t>
              </a:r>
              <a:endParaRPr sz="1100">
                <a:solidFill>
                  <a:srgbClr val="0B5394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587" name="Google Shape;587;p50"/>
            <p:cNvSpPr/>
            <p:nvPr/>
          </p:nvSpPr>
          <p:spPr>
            <a:xfrm>
              <a:off x="1118218" y="2835827"/>
              <a:ext cx="25653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69999" lvl="0" indent="-1407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Font typeface="Open Sans"/>
                <a:buChar char="●"/>
              </a:pPr>
              <a:r>
                <a:rPr lang="it" sz="1100">
                  <a:latin typeface="Open Sans"/>
                  <a:ea typeface="Open Sans"/>
                  <a:cs typeface="Open Sans"/>
                  <a:sym typeface="Open Sans"/>
                </a:rPr>
                <a:t>Entro il 15/12/2023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588" name="Google Shape;588;p50"/>
          <p:cNvCxnSpPr/>
          <p:nvPr/>
        </p:nvCxnSpPr>
        <p:spPr>
          <a:xfrm rot="10800000" flipH="1">
            <a:off x="664375" y="3824200"/>
            <a:ext cx="8218800" cy="10800"/>
          </a:xfrm>
          <a:prstGeom prst="straightConnector1">
            <a:avLst/>
          </a:prstGeom>
          <a:noFill/>
          <a:ln w="38100" cap="flat" cmpd="sng">
            <a:solidFill>
              <a:srgbClr val="0B5394"/>
            </a:solidFill>
            <a:prstDash val="lgDash"/>
            <a:round/>
            <a:headEnd type="none" w="med" len="med"/>
            <a:tailEnd type="triangle" w="med" len="med"/>
          </a:ln>
        </p:spPr>
      </p:cxnSp>
      <p:sp>
        <p:nvSpPr>
          <p:cNvPr id="589" name="Google Shape;589;p50"/>
          <p:cNvSpPr/>
          <p:nvPr/>
        </p:nvSpPr>
        <p:spPr>
          <a:xfrm>
            <a:off x="62225" y="4102250"/>
            <a:ext cx="966920" cy="2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C4587"/>
                </a:solidFill>
                <a:latin typeface="Arial"/>
              </a:rPr>
              <a:t>target 2023</a:t>
            </a:r>
          </a:p>
        </p:txBody>
      </p:sp>
      <p:sp>
        <p:nvSpPr>
          <p:cNvPr id="590" name="Google Shape;590;p50"/>
          <p:cNvSpPr/>
          <p:nvPr/>
        </p:nvSpPr>
        <p:spPr>
          <a:xfrm rot="5400000">
            <a:off x="1758095" y="3521898"/>
            <a:ext cx="272400" cy="241800"/>
          </a:xfrm>
          <a:prstGeom prst="rightArrow">
            <a:avLst>
              <a:gd name="adj1" fmla="val 34239"/>
              <a:gd name="adj2" fmla="val 54870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0"/>
          <p:cNvSpPr/>
          <p:nvPr/>
        </p:nvSpPr>
        <p:spPr>
          <a:xfrm rot="5400000">
            <a:off x="5415695" y="3521898"/>
            <a:ext cx="272400" cy="241800"/>
          </a:xfrm>
          <a:prstGeom prst="rightArrow">
            <a:avLst>
              <a:gd name="adj1" fmla="val 34239"/>
              <a:gd name="adj2" fmla="val 54870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0"/>
          <p:cNvSpPr/>
          <p:nvPr/>
        </p:nvSpPr>
        <p:spPr>
          <a:xfrm rot="5400000">
            <a:off x="7473095" y="3521898"/>
            <a:ext cx="272400" cy="241800"/>
          </a:xfrm>
          <a:prstGeom prst="rightArrow">
            <a:avLst>
              <a:gd name="adj1" fmla="val 34239"/>
              <a:gd name="adj2" fmla="val 54870"/>
            </a:avLst>
          </a:prstGeom>
          <a:solidFill>
            <a:srgbClr val="FFFFFF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0"/>
          <p:cNvSpPr/>
          <p:nvPr/>
        </p:nvSpPr>
        <p:spPr>
          <a:xfrm>
            <a:off x="105100" y="248475"/>
            <a:ext cx="6960600" cy="4554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Open Sans Medium"/>
                <a:ea typeface="Open Sans Medium"/>
                <a:cs typeface="Open Sans Medium"/>
                <a:sym typeface="Open Sans Medium"/>
              </a:rPr>
              <a:t>Obiettivo Strategico Arpae S3: Attuare l'Agenda 2030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4" name="Google Shape;59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700" y="34037"/>
            <a:ext cx="1741328" cy="8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Bilancio delle attività svolte dall’Agenzia </a:t>
            </a:r>
            <a:r>
              <a:rPr lang="it" sz="2900"/>
              <a:t> </a:t>
            </a:r>
            <a:endParaRPr sz="2900"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311700" y="1189975"/>
            <a:ext cx="4424700" cy="3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6.500</a:t>
            </a:r>
            <a:r>
              <a:rPr lang="it" sz="1800"/>
              <a:t> autorizzazioni rilasciate</a:t>
            </a:r>
            <a:endParaRPr sz="18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9.300</a:t>
            </a:r>
            <a:r>
              <a:rPr lang="it" sz="1800"/>
              <a:t> ispezioni </a:t>
            </a:r>
            <a:br>
              <a:rPr lang="it" sz="1800"/>
            </a:br>
            <a:r>
              <a:rPr lang="it" sz="1500"/>
              <a:t>(</a:t>
            </a:r>
            <a:r>
              <a:rPr lang="it" sz="1300"/>
              <a:t>programmate e su segnalazione</a:t>
            </a:r>
            <a:r>
              <a:rPr lang="it" sz="1500"/>
              <a:t>)</a:t>
            </a:r>
            <a:endParaRPr sz="1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7.700</a:t>
            </a:r>
            <a:r>
              <a:rPr lang="it" sz="1800"/>
              <a:t> sopralluoghi conoscitivi</a:t>
            </a:r>
            <a:endParaRPr sz="1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15.500</a:t>
            </a:r>
            <a:r>
              <a:rPr lang="it" sz="1800"/>
              <a:t> campioni prelevati</a:t>
            </a:r>
            <a:endParaRPr sz="18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48.200</a:t>
            </a:r>
            <a:r>
              <a:rPr lang="it" sz="1800"/>
              <a:t> campioni accettati</a:t>
            </a:r>
            <a:endParaRPr sz="18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52.500</a:t>
            </a:r>
            <a:r>
              <a:rPr lang="it" sz="1800"/>
              <a:t> campioni analizzati</a:t>
            </a:r>
            <a:endParaRPr sz="1800"/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800"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2"/>
          </p:nvPr>
        </p:nvSpPr>
        <p:spPr>
          <a:xfrm>
            <a:off x="4736400" y="1249225"/>
            <a:ext cx="45666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1.900</a:t>
            </a:r>
            <a:r>
              <a:rPr lang="it" sz="1800"/>
              <a:t> sanzioni di tipo amministrativo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360</a:t>
            </a:r>
            <a:r>
              <a:rPr lang="it" sz="3000"/>
              <a:t> </a:t>
            </a:r>
            <a:r>
              <a:rPr lang="it" sz="1800"/>
              <a:t>sanzioni di tipo penale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360</a:t>
            </a:r>
            <a:r>
              <a:rPr lang="it" sz="2200"/>
              <a:t> </a:t>
            </a:r>
            <a:r>
              <a:rPr lang="it" sz="1800"/>
              <a:t>prescrizioni asseverate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120</a:t>
            </a:r>
            <a:r>
              <a:rPr lang="it" sz="1800"/>
              <a:t> prescrizioni per altri enti</a:t>
            </a:r>
            <a:endParaRPr sz="1800"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550" y="1400175"/>
            <a:ext cx="440125" cy="4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375" y="1845300"/>
            <a:ext cx="440125" cy="4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050" y="1845300"/>
            <a:ext cx="440125" cy="4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525" y="2671375"/>
            <a:ext cx="440125" cy="4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550" y="3280975"/>
            <a:ext cx="440125" cy="4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466" y="3890575"/>
            <a:ext cx="450514" cy="4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559" y="4423975"/>
            <a:ext cx="450514" cy="42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7"/>
          <p:cNvCxnSpPr/>
          <p:nvPr/>
        </p:nvCxnSpPr>
        <p:spPr>
          <a:xfrm>
            <a:off x="4493975" y="1424725"/>
            <a:ext cx="18600" cy="34506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7"/>
          <p:cNvSpPr txBox="1"/>
          <p:nvPr/>
        </p:nvSpPr>
        <p:spPr>
          <a:xfrm>
            <a:off x="5609325" y="3978925"/>
            <a:ext cx="30000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Incremento di attività che va dal</a:t>
            </a:r>
            <a:r>
              <a:rPr lang="it" sz="2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</a:t>
            </a:r>
            <a:r>
              <a:rPr lang="it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it" sz="30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25%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213350" y="140225"/>
            <a:ext cx="8847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/>
              <a:t>Le sfide ambientali: a che punto siamo? </a:t>
            </a:r>
            <a:r>
              <a:rPr lang="it" sz="2900"/>
              <a:t> </a:t>
            </a:r>
            <a:endParaRPr sz="2900"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00525"/>
            <a:ext cx="8520599" cy="41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3400" y="2001550"/>
            <a:ext cx="4782448" cy="6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063" y="3454150"/>
            <a:ext cx="40671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0713" y="2849813"/>
            <a:ext cx="46196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6925" y="1172199"/>
            <a:ext cx="5006200" cy="6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2225" y="4096575"/>
            <a:ext cx="28956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sfide ambientali: obiettivi a medio e lungo termine</a:t>
            </a:r>
            <a:endParaRPr/>
          </a:p>
        </p:txBody>
      </p:sp>
      <p:grpSp>
        <p:nvGrpSpPr>
          <p:cNvPr id="164" name="Google Shape;164;p29"/>
          <p:cNvGrpSpPr/>
          <p:nvPr/>
        </p:nvGrpSpPr>
        <p:grpSpPr>
          <a:xfrm>
            <a:off x="3980609" y="2324603"/>
            <a:ext cx="2874690" cy="507178"/>
            <a:chOff x="4839680" y="3079475"/>
            <a:chExt cx="1968022" cy="507178"/>
          </a:xfrm>
        </p:grpSpPr>
        <p:sp>
          <p:nvSpPr>
            <p:cNvPr id="165" name="Google Shape;165;p29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 txBox="1"/>
            <p:nvPr/>
          </p:nvSpPr>
          <p:spPr>
            <a:xfrm>
              <a:off x="4839680" y="321525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 sz="1200" b="1">
                  <a:latin typeface="Roboto"/>
                  <a:ea typeface="Roboto"/>
                  <a:cs typeface="Roboto"/>
                  <a:sym typeface="Roboto"/>
                </a:rPr>
                <a:t>2035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" name="Google Shape;167;p29"/>
          <p:cNvGrpSpPr/>
          <p:nvPr/>
        </p:nvGrpSpPr>
        <p:grpSpPr>
          <a:xfrm>
            <a:off x="6422369" y="1947731"/>
            <a:ext cx="2286846" cy="788696"/>
            <a:chOff x="6435810" y="2702596"/>
            <a:chExt cx="2721140" cy="788696"/>
          </a:xfrm>
        </p:grpSpPr>
        <p:sp>
          <p:nvSpPr>
            <p:cNvPr id="168" name="Google Shape;168;p29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" name="Google Shape;169;p29"/>
            <p:cNvGrpSpPr/>
            <p:nvPr/>
          </p:nvGrpSpPr>
          <p:grpSpPr>
            <a:xfrm>
              <a:off x="6435810" y="2702596"/>
              <a:ext cx="745800" cy="788696"/>
              <a:chOff x="6435810" y="2702596"/>
              <a:chExt cx="745800" cy="788696"/>
            </a:xfrm>
          </p:grpSpPr>
          <p:grpSp>
            <p:nvGrpSpPr>
              <p:cNvPr id="170" name="Google Shape;170;p29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71" name="Google Shape;171;p2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72" name="Google Shape;172;p2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" name="Google Shape;173;p29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it" sz="1200" b="1">
                    <a:latin typeface="Roboto"/>
                    <a:ea typeface="Roboto"/>
                    <a:cs typeface="Roboto"/>
                    <a:sym typeface="Roboto"/>
                  </a:rPr>
                  <a:t>2050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4" name="Google Shape;174;p29"/>
          <p:cNvGrpSpPr/>
          <p:nvPr/>
        </p:nvGrpSpPr>
        <p:grpSpPr>
          <a:xfrm>
            <a:off x="483041" y="2045191"/>
            <a:ext cx="2395009" cy="786599"/>
            <a:chOff x="495991" y="2800065"/>
            <a:chExt cx="2395009" cy="786599"/>
          </a:xfrm>
        </p:grpSpPr>
        <p:sp>
          <p:nvSpPr>
            <p:cNvPr id="175" name="Google Shape;175;p29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" name="Google Shape;176;p29"/>
            <p:cNvGrpSpPr/>
            <p:nvPr/>
          </p:nvGrpSpPr>
          <p:grpSpPr>
            <a:xfrm>
              <a:off x="495991" y="2800065"/>
              <a:ext cx="871200" cy="786599"/>
              <a:chOff x="495991" y="2800065"/>
              <a:chExt cx="871200" cy="786599"/>
            </a:xfrm>
          </p:grpSpPr>
          <p:sp>
            <p:nvSpPr>
              <p:cNvPr id="177" name="Google Shape;177;p29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it" sz="1200" b="1">
                    <a:latin typeface="Roboto"/>
                    <a:ea typeface="Roboto"/>
                    <a:cs typeface="Roboto"/>
                    <a:sym typeface="Roboto"/>
                  </a:rPr>
                  <a:t>2023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78" name="Google Shape;178;p29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79" name="Google Shape;179;p2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80" name="Google Shape;180;p2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1" name="Google Shape;181;p29"/>
          <p:cNvGrpSpPr/>
          <p:nvPr/>
        </p:nvGrpSpPr>
        <p:grpSpPr>
          <a:xfrm>
            <a:off x="2512645" y="1947722"/>
            <a:ext cx="2323757" cy="788696"/>
            <a:chOff x="2525595" y="2702596"/>
            <a:chExt cx="2323757" cy="788696"/>
          </a:xfrm>
        </p:grpSpPr>
        <p:sp>
          <p:nvSpPr>
            <p:cNvPr id="182" name="Google Shape;182;p29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29"/>
            <p:cNvGrpSpPr/>
            <p:nvPr/>
          </p:nvGrpSpPr>
          <p:grpSpPr>
            <a:xfrm>
              <a:off x="2525595" y="2702596"/>
              <a:ext cx="745800" cy="788696"/>
              <a:chOff x="2525595" y="2702596"/>
              <a:chExt cx="745800" cy="788696"/>
            </a:xfrm>
          </p:grpSpPr>
          <p:sp>
            <p:nvSpPr>
              <p:cNvPr id="184" name="Google Shape;184;p29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it" sz="1200" b="1">
                    <a:latin typeface="Roboto"/>
                    <a:ea typeface="Roboto"/>
                    <a:cs typeface="Roboto"/>
                    <a:sym typeface="Roboto"/>
                  </a:rPr>
                  <a:t>2030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85" name="Google Shape;185;p29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86" name="Google Shape;186;p2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87" name="Google Shape;187;p2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88" name="Google Shape;188;p29"/>
          <p:cNvCxnSpPr/>
          <p:nvPr/>
        </p:nvCxnSpPr>
        <p:spPr>
          <a:xfrm>
            <a:off x="4424050" y="2045191"/>
            <a:ext cx="0" cy="35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29"/>
          <p:cNvSpPr/>
          <p:nvPr/>
        </p:nvSpPr>
        <p:spPr>
          <a:xfrm>
            <a:off x="4373275" y="1968991"/>
            <a:ext cx="92400" cy="92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3882250" y="918800"/>
            <a:ext cx="1334100" cy="538500"/>
          </a:xfrm>
          <a:prstGeom prst="roundRect">
            <a:avLst>
              <a:gd name="adj" fmla="val 4485"/>
            </a:avLst>
          </a:prstGeom>
          <a:solidFill>
            <a:srgbClr val="D9EAD3"/>
          </a:solidFill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Roboto"/>
                <a:ea typeface="Roboto"/>
                <a:cs typeface="Roboto"/>
                <a:sym typeface="Roboto"/>
              </a:rPr>
              <a:t>100% energie rinnovabili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800" y="871149"/>
            <a:ext cx="544764" cy="6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00" y="842599"/>
            <a:ext cx="544764" cy="6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/>
          <p:nvPr/>
        </p:nvSpPr>
        <p:spPr>
          <a:xfrm>
            <a:off x="838825" y="848875"/>
            <a:ext cx="1985700" cy="707400"/>
          </a:xfrm>
          <a:prstGeom prst="roundRect">
            <a:avLst>
              <a:gd name="adj" fmla="val 4485"/>
            </a:avLst>
          </a:prstGeom>
          <a:solidFill>
            <a:srgbClr val="D9EAD3"/>
          </a:solidFill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oboto"/>
                <a:ea typeface="Roboto"/>
                <a:cs typeface="Roboto"/>
                <a:sym typeface="Roboto"/>
              </a:rPr>
              <a:t>Definizione del Percorso per la Neutralità Carbonica prima del 2050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25" y="3060375"/>
            <a:ext cx="781500" cy="5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/>
          <p:nvPr/>
        </p:nvSpPr>
        <p:spPr>
          <a:xfrm>
            <a:off x="2235700" y="2874400"/>
            <a:ext cx="1985700" cy="895800"/>
          </a:xfrm>
          <a:prstGeom prst="roundRect">
            <a:avLst>
              <a:gd name="adj" fmla="val 4485"/>
            </a:avLst>
          </a:prstGeom>
          <a:solidFill>
            <a:srgbClr val="D9EAD3"/>
          </a:solidFill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Ridurre le emissioni nette di gas a effetto serra dell'UE di almeno il 55% rispetto ai livelli del 1990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4438" y="2831774"/>
            <a:ext cx="657925" cy="4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6501100" y="2798200"/>
            <a:ext cx="1527900" cy="1164300"/>
          </a:xfrm>
          <a:prstGeom prst="roundRect">
            <a:avLst>
              <a:gd name="adj" fmla="val 4485"/>
            </a:avLst>
          </a:prstGeom>
          <a:solidFill>
            <a:srgbClr val="D9EAD3"/>
          </a:solidFill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latin typeface="Roboto"/>
                <a:ea typeface="Roboto"/>
                <a:cs typeface="Roboto"/>
                <a:sym typeface="Roboto"/>
              </a:rPr>
              <a:t>Decarbonizzazione ROAD MAP 2050 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latin typeface="Roboto"/>
                <a:ea typeface="Roboto"/>
                <a:cs typeface="Roboto"/>
                <a:sym typeface="Roboto"/>
              </a:rPr>
              <a:t>Almeno -80% gas serra rispetto al 1990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5698" y="3908175"/>
            <a:ext cx="657925" cy="43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1594450" y="2839900"/>
            <a:ext cx="65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latin typeface="Open Sans"/>
                <a:ea typeface="Open Sans"/>
                <a:cs typeface="Open Sans"/>
                <a:sym typeface="Open Sans"/>
              </a:rPr>
              <a:t>GREEN DEAL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1448200" y="3320725"/>
            <a:ext cx="95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latin typeface="Open Sans"/>
                <a:ea typeface="Open Sans"/>
                <a:cs typeface="Open Sans"/>
                <a:sym typeface="Open Sans"/>
              </a:rPr>
              <a:t>FIT FOR 55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256925" y="1620700"/>
            <a:ext cx="1985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latin typeface="Open Sans"/>
                <a:ea typeface="Open Sans"/>
                <a:cs typeface="Open Sans"/>
                <a:sym typeface="Open Sans"/>
              </a:rPr>
              <a:t>PATTO LAVORO E CLIMA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3304925" y="1544500"/>
            <a:ext cx="1985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latin typeface="Open Sans"/>
                <a:ea typeface="Open Sans"/>
                <a:cs typeface="Open Sans"/>
                <a:sym typeface="Open Sans"/>
              </a:rPr>
              <a:t>PATTO LAVORO E CLIMA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925" y="3737498"/>
            <a:ext cx="1748048" cy="1164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p29"/>
          <p:cNvSpPr/>
          <p:nvPr/>
        </p:nvSpPr>
        <p:spPr>
          <a:xfrm rot="-3737033">
            <a:off x="-355965" y="2657363"/>
            <a:ext cx="1509382" cy="460544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2176150" y="4327325"/>
            <a:ext cx="781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latin typeface="Open Sans"/>
                <a:ea typeface="Open Sans"/>
                <a:cs typeface="Open Sans"/>
                <a:sym typeface="Open Sans"/>
              </a:rPr>
              <a:t>PNIEC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2957650" y="3908175"/>
            <a:ext cx="2394900" cy="1070700"/>
          </a:xfrm>
          <a:prstGeom prst="roundRect">
            <a:avLst>
              <a:gd name="adj" fmla="val 4485"/>
            </a:avLst>
          </a:prstGeom>
          <a:solidFill>
            <a:srgbClr val="D9EAD3"/>
          </a:solidFill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89999" lvl="0" indent="-159849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- 33% di GHG rispetto ai livelli del 2005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89999" lvl="0" indent="-159849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30% quota FER su CFL (FER/CFL)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89999" lvl="0" indent="-159849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it" sz="1100">
                <a:latin typeface="Roboto"/>
                <a:ea typeface="Roboto"/>
                <a:cs typeface="Roboto"/>
                <a:sym typeface="Roboto"/>
              </a:rPr>
              <a:t>-39,7% dell’energia finale rispetto ai livelli del 2007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2026" y="1294962"/>
            <a:ext cx="1250966" cy="9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97;p29"/>
          <p:cNvSpPr/>
          <p:nvPr/>
        </p:nvSpPr>
        <p:spPr>
          <a:xfrm>
            <a:off x="6518548" y="2798199"/>
            <a:ext cx="1527900" cy="1164300"/>
          </a:xfrm>
          <a:prstGeom prst="roundRect">
            <a:avLst>
              <a:gd name="adj" fmla="val 4485"/>
            </a:avLst>
          </a:prstGeom>
          <a:solidFill>
            <a:srgbClr val="D9EAD3"/>
          </a:solidFill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latin typeface="Roboto"/>
                <a:ea typeface="Roboto"/>
                <a:cs typeface="Roboto"/>
                <a:sym typeface="Roboto"/>
              </a:rPr>
              <a:t>Decarbonizzazione ROAD MAP 2050 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latin typeface="Roboto"/>
                <a:ea typeface="Roboto"/>
                <a:cs typeface="Roboto"/>
                <a:sym typeface="Roboto"/>
              </a:rPr>
              <a:t>Almeno -80% gas serra rispetto al 1990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5905786" y="4126931"/>
            <a:ext cx="2255062" cy="7748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974538" y="4166366"/>
            <a:ext cx="1993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PAIR 2030</a:t>
            </a:r>
          </a:p>
          <a:p>
            <a:r>
              <a:rPr lang="it-IT" dirty="0" smtClean="0"/>
              <a:t>Economia Circolare</a:t>
            </a:r>
          </a:p>
          <a:p>
            <a:r>
              <a:rPr lang="it-IT" dirty="0" smtClean="0"/>
              <a:t>Piano Acque…..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164600" y="140225"/>
            <a:ext cx="8979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40"/>
              <a:t>Affrontare la crisi energetica: rischi e opportunità per l’ambiente</a:t>
            </a:r>
            <a:endParaRPr sz="2940"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700" y="1009187"/>
            <a:ext cx="5092825" cy="336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 flipH="1">
            <a:off x="6981450" y="905250"/>
            <a:ext cx="2253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FONTI DI ENERGIA RINNOVABILI (Piano REPowerEU)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7341125" y="1038000"/>
            <a:ext cx="150900" cy="411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3C47D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 txBox="1"/>
          <p:nvPr/>
        </p:nvSpPr>
        <p:spPr>
          <a:xfrm flipH="1">
            <a:off x="411388" y="905250"/>
            <a:ext cx="164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DIFFICOLTÀ REPERIMENTO RISORSE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164600" y="1016600"/>
            <a:ext cx="150900" cy="411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164600" y="1854800"/>
            <a:ext cx="150900" cy="411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0"/>
          <p:cNvSpPr txBox="1"/>
          <p:nvPr/>
        </p:nvSpPr>
        <p:spPr>
          <a:xfrm flipH="1">
            <a:off x="403900" y="1731475"/>
            <a:ext cx="1575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COSTI ENERGETIC</a:t>
            </a:r>
            <a:r>
              <a:rPr lang="it" sz="1500">
                <a:latin typeface="Open Sans"/>
                <a:ea typeface="Open Sans"/>
                <a:cs typeface="Open Sans"/>
                <a:sym typeface="Open Sans"/>
              </a:rPr>
              <a:t>I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-83825" y="3360425"/>
            <a:ext cx="2388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PROCEDURE AMMINISTRATIVE LUNGHE E COMPLESSE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7341125" y="2181000"/>
            <a:ext cx="150900" cy="411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3C47D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0"/>
          <p:cNvSpPr txBox="1"/>
          <p:nvPr/>
        </p:nvSpPr>
        <p:spPr>
          <a:xfrm flipH="1">
            <a:off x="7492025" y="2048250"/>
            <a:ext cx="157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TECNOLOGIE ENERGETICHE PULITE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6963125" y="3031250"/>
            <a:ext cx="2253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186099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RAZIONALIZZARE E ACCELERARE LE PROCEDURE AMMINISTRATIVE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-83825" y="4427225"/>
            <a:ext cx="238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SICUREZZA ENERGETICA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339850" y="2398775"/>
            <a:ext cx="181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UTILIZZO DI ALTRI COMBUSTIBILI FOSSILI </a:t>
            </a:r>
            <a:r>
              <a:rPr lang="it" sz="1200">
                <a:latin typeface="Open Sans"/>
                <a:ea typeface="Open Sans"/>
                <a:cs typeface="Open Sans"/>
                <a:sym typeface="Open Sans"/>
              </a:rPr>
              <a:t>(gpl, gasolio, oli combustibili)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164600" y="2616800"/>
            <a:ext cx="150900" cy="411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164600" y="140225"/>
            <a:ext cx="8979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40"/>
              <a:t>Affrontare la crisi energetica: gli interessi in gioco </a:t>
            </a:r>
            <a:endParaRPr sz="2940"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500" y="847625"/>
            <a:ext cx="4113275" cy="41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/>
          <p:nvPr/>
        </p:nvSpPr>
        <p:spPr>
          <a:xfrm>
            <a:off x="164600" y="1428975"/>
            <a:ext cx="1920226" cy="285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SPEDITEZZA</a:t>
            </a:r>
          </a:p>
        </p:txBody>
      </p:sp>
      <p:sp>
        <p:nvSpPr>
          <p:cNvPr id="234" name="Google Shape;234;p31"/>
          <p:cNvSpPr/>
          <p:nvPr/>
        </p:nvSpPr>
        <p:spPr>
          <a:xfrm>
            <a:off x="7091175" y="1241525"/>
            <a:ext cx="1231400" cy="285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TUTELA</a:t>
            </a:r>
          </a:p>
        </p:txBody>
      </p:sp>
      <p:sp>
        <p:nvSpPr>
          <p:cNvPr id="235" name="Google Shape;235;p31"/>
          <p:cNvSpPr/>
          <p:nvPr/>
        </p:nvSpPr>
        <p:spPr>
          <a:xfrm>
            <a:off x="6710175" y="1622525"/>
            <a:ext cx="2022349" cy="285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AMBIENTALE</a:t>
            </a:r>
          </a:p>
        </p:txBody>
      </p:sp>
      <p:sp>
        <p:nvSpPr>
          <p:cNvPr id="236" name="Google Shape;236;p31"/>
          <p:cNvSpPr/>
          <p:nvPr/>
        </p:nvSpPr>
        <p:spPr>
          <a:xfrm>
            <a:off x="240800" y="3181575"/>
            <a:ext cx="1898932" cy="3502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CONTINUITÀ</a:t>
            </a:r>
          </a:p>
        </p:txBody>
      </p:sp>
      <p:sp>
        <p:nvSpPr>
          <p:cNvPr id="237" name="Google Shape;237;p31"/>
          <p:cNvSpPr/>
          <p:nvPr/>
        </p:nvSpPr>
        <p:spPr>
          <a:xfrm>
            <a:off x="240800" y="3638775"/>
            <a:ext cx="911352" cy="285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DELLA</a:t>
            </a:r>
          </a:p>
        </p:txBody>
      </p:sp>
      <p:sp>
        <p:nvSpPr>
          <p:cNvPr id="238" name="Google Shape;238;p31"/>
          <p:cNvSpPr/>
          <p:nvPr/>
        </p:nvSpPr>
        <p:spPr>
          <a:xfrm>
            <a:off x="240800" y="4095975"/>
            <a:ext cx="2022353" cy="2855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PRODUZIONE</a:t>
            </a:r>
          </a:p>
        </p:txBody>
      </p:sp>
      <p:sp>
        <p:nvSpPr>
          <p:cNvPr id="239" name="Google Shape;239;p31"/>
          <p:cNvSpPr/>
          <p:nvPr/>
        </p:nvSpPr>
        <p:spPr>
          <a:xfrm>
            <a:off x="6938775" y="3679925"/>
            <a:ext cx="1231400" cy="285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TUTELA</a:t>
            </a:r>
          </a:p>
        </p:txBody>
      </p:sp>
      <p:sp>
        <p:nvSpPr>
          <p:cNvPr id="240" name="Google Shape;240;p31"/>
          <p:cNvSpPr/>
          <p:nvPr/>
        </p:nvSpPr>
        <p:spPr>
          <a:xfrm>
            <a:off x="6024375" y="4137125"/>
            <a:ext cx="2955014" cy="2950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SALUTE PUBBLICA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0481" y="152400"/>
            <a:ext cx="1148775" cy="7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00" y="152400"/>
            <a:ext cx="631954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4575" y="2955375"/>
            <a:ext cx="2944900" cy="20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495300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it" sz="4200"/>
              <a:t>SEMPLIFICAZIONE AMMINISTRATIVA</a:t>
            </a:r>
            <a:endParaRPr/>
          </a:p>
        </p:txBody>
      </p:sp>
      <p:sp>
        <p:nvSpPr>
          <p:cNvPr id="253" name="Google Shape;253;p33"/>
          <p:cNvSpPr txBox="1"/>
          <p:nvPr/>
        </p:nvSpPr>
        <p:spPr>
          <a:xfrm>
            <a:off x="304800" y="2676200"/>
            <a:ext cx="4497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STRATEGIE DI SOSTENIBILITÀ</a:t>
            </a:r>
            <a:endParaRPr b="1"/>
          </a:p>
        </p:txBody>
      </p:sp>
      <p:sp>
        <p:nvSpPr>
          <p:cNvPr id="254" name="Google Shape;254;p33"/>
          <p:cNvSpPr txBox="1"/>
          <p:nvPr/>
        </p:nvSpPr>
        <p:spPr>
          <a:xfrm>
            <a:off x="304800" y="3196000"/>
            <a:ext cx="623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VETTORE DI SOSTENIBILITÀ: Efficienza della pubblica amministrazione</a:t>
            </a:r>
            <a:r>
              <a:rPr lang="it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e gestione delle risorse finanziarie pubbliche</a:t>
            </a:r>
            <a:endParaRPr/>
          </a:p>
        </p:txBody>
      </p:sp>
      <p:pic>
        <p:nvPicPr>
          <p:cNvPr id="255" name="Google Shape;2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072600"/>
            <a:ext cx="1041175" cy="10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975" y="4072600"/>
            <a:ext cx="1041175" cy="10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7150" y="4072600"/>
            <a:ext cx="1041175" cy="10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4650" y="2912775"/>
            <a:ext cx="1893276" cy="193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/>
          <p:nvPr/>
        </p:nvSpPr>
        <p:spPr>
          <a:xfrm>
            <a:off x="3564900" y="4411700"/>
            <a:ext cx="282300" cy="15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3909900" y="4131500"/>
            <a:ext cx="2989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ASSICURARE LA SEMPLIFICAZIONE E LA QUALITÀ DELLA REGOLAZIONE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3447</Words>
  <Application>Microsoft Office PowerPoint</Application>
  <PresentationFormat>Presentazione su schermo (16:9)</PresentationFormat>
  <Paragraphs>266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PT Sans Narrow</vt:lpstr>
      <vt:lpstr>Roboto</vt:lpstr>
      <vt:lpstr>Gentium Basic</vt:lpstr>
      <vt:lpstr>Open Sans Medium</vt:lpstr>
      <vt:lpstr>Open Sans</vt:lpstr>
      <vt:lpstr>Roboto Medium</vt:lpstr>
      <vt:lpstr>Arial</vt:lpstr>
      <vt:lpstr>Tropic</vt:lpstr>
      <vt:lpstr>Tropic</vt:lpstr>
      <vt:lpstr>Programma triennale 2023-2025 Arpae</vt:lpstr>
      <vt:lpstr>Programma triennale 2023-2025</vt:lpstr>
      <vt:lpstr>Bilancio delle attività svolte dall’Agenzia  </vt:lpstr>
      <vt:lpstr>Le sfide ambientali: a che punto siamo?  </vt:lpstr>
      <vt:lpstr>Le sfide ambientali: obiettivi a medio e lungo termine</vt:lpstr>
      <vt:lpstr>Affrontare la crisi energetica: rischi e opportunità per l’ambiente</vt:lpstr>
      <vt:lpstr>Affrontare la crisi energetica: gli interessi in gioco </vt:lpstr>
      <vt:lpstr>Presentazione standard di PowerPoint</vt:lpstr>
      <vt:lpstr>SEMPLIFICAZIONE AMMINISTRATIVA</vt:lpstr>
      <vt:lpstr>Presentazione standard di PowerPoint</vt:lpstr>
      <vt:lpstr>2. SPINTA ALL’INNOVAZIONE E SPECIALIZZAZIONE</vt:lpstr>
      <vt:lpstr>Presentazione standard di PowerPoint</vt:lpstr>
      <vt:lpstr>Innovazione e specializzazione delle prestazioni tecniche ambientali </vt:lpstr>
      <vt:lpstr>3. RAFFORZAMENTO DELLE COMPETENZE</vt:lpstr>
      <vt:lpstr>Rafforzamento delle competenze</vt:lpstr>
      <vt:lpstr>Rafforzamento delle competenze</vt:lpstr>
      <vt:lpstr>Dal modello alla mappa delle competenze di Arpae</vt:lpstr>
      <vt:lpstr>Presentazione standard di PowerPoint</vt:lpstr>
      <vt:lpstr>Benessere organizzativo</vt:lpstr>
      <vt:lpstr>4. SUPPORTO TECNICO-SCIENTIFICO E COLLABORAZIONE TRA ENTI</vt:lpstr>
      <vt:lpstr>Presentazione standard di PowerPoint</vt:lpstr>
      <vt:lpstr>Presentazione standard di PowerPoint</vt:lpstr>
      <vt:lpstr>Il presidio omogeneo del territorio</vt:lpstr>
      <vt:lpstr>Presentazione standard di PowerPoint</vt:lpstr>
      <vt:lpstr>Bilancio delle attività svolte dall’Agenzia 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triennale 2023-2025 Arpae</dc:title>
  <dc:creator>Giuseppe Bortone</dc:creator>
  <cp:lastModifiedBy>Giuseppe Bortone</cp:lastModifiedBy>
  <cp:revision>4</cp:revision>
  <cp:lastPrinted>2022-12-21T16:45:59Z</cp:lastPrinted>
  <dcterms:modified xsi:type="dcterms:W3CDTF">2022-12-22T05:32:19Z</dcterms:modified>
</cp:coreProperties>
</file>