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4" r:id="rId3"/>
  </p:sldMasterIdLst>
  <p:notesMasterIdLst>
    <p:notesMasterId r:id="rId10"/>
  </p:notesMasterIdLst>
  <p:sldIdLst>
    <p:sldId id="350" r:id="rId4"/>
    <p:sldId id="659" r:id="rId5"/>
    <p:sldId id="328" r:id="rId6"/>
    <p:sldId id="351" r:id="rId7"/>
    <p:sldId id="663" r:id="rId8"/>
    <p:sldId id="662" r:id="rId9"/>
  </p:sldIdLst>
  <p:sldSz cx="24384000" cy="172339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306372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321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Maurice Reverberi" initials="PMR" lastIdx="3" clrIdx="0">
    <p:extLst>
      <p:ext uri="{19B8F6BF-5375-455C-9EA6-DF929625EA0E}">
        <p15:presenceInfo xmlns:p15="http://schemas.microsoft.com/office/powerpoint/2012/main" userId="S::pierre@craq.onmicrosoft.com::270f55bf-155a-4587-ba80-bc382bdcfbef" providerId="AD"/>
      </p:ext>
    </p:extLst>
  </p:cmAuthor>
  <p:cmAuthor id="2" name="Davide Baruzzi" initials="DB" lastIdx="2" clrIdx="1">
    <p:extLst>
      <p:ext uri="{19B8F6BF-5375-455C-9EA6-DF929625EA0E}">
        <p15:presenceInfo xmlns:p15="http://schemas.microsoft.com/office/powerpoint/2012/main" userId="S::davidebaruzzi@craq.onmicrosoft.com::b0eb514d-b30a-4394-85a6-d9ebe55909fb" providerId="AD"/>
      </p:ext>
    </p:extLst>
  </p:cmAuthor>
  <p:cmAuthor id="3" name="Cancelliere Monica" initials="CM" lastIdx="1" clrIdx="2">
    <p:extLst>
      <p:ext uri="{19B8F6BF-5375-455C-9EA6-DF929625EA0E}">
        <p15:presenceInfo xmlns:p15="http://schemas.microsoft.com/office/powerpoint/2012/main" userId="S::Monica.Cancelliere@Regione.Emilia-Romagna.it::44cf8967-138c-4776-a52a-ddcebed31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87D"/>
    <a:srgbClr val="FFFFFF"/>
    <a:srgbClr val="000000"/>
    <a:srgbClr val="438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85054-F91C-4C17-B95A-4A097972718D}" v="5" dt="2022-12-16T10:35:50.920"/>
    <p1510:client id="{2A9F2B16-0320-4BBA-B7A5-075AED6CA8D0}" v="4" dt="2022-12-16T10:23:04.517"/>
    <p1510:client id="{C5CFA756-92BB-4175-8931-49E1E8DB237D}" v="1" dt="2022-12-16T15:10:29.6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7"/>
    <p:restoredTop sz="91472"/>
  </p:normalViewPr>
  <p:slideViewPr>
    <p:cSldViewPr snapToGrid="0">
      <p:cViewPr varScale="1">
        <p:scale>
          <a:sx n="30" d="100"/>
          <a:sy n="30" d="100"/>
        </p:scale>
        <p:origin x="53" y="72"/>
      </p:cViewPr>
      <p:guideLst>
        <p:guide orient="horz" pos="2321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ecchi Paolo" userId="b24a282d-85a5-47ec-b0eb-dda41df221b7" providerId="ADAL" clId="{C5CFA756-92BB-4175-8931-49E1E8DB237D}"/>
    <pc:docChg chg="custSel modSld">
      <pc:chgData name="Ferrecchi Paolo" userId="b24a282d-85a5-47ec-b0eb-dda41df221b7" providerId="ADAL" clId="{C5CFA756-92BB-4175-8931-49E1E8DB237D}" dt="2022-12-16T15:12:27.628" v="196" actId="20577"/>
      <pc:docMkLst>
        <pc:docMk/>
      </pc:docMkLst>
      <pc:sldChg chg="modSp mod">
        <pc:chgData name="Ferrecchi Paolo" userId="b24a282d-85a5-47ec-b0eb-dda41df221b7" providerId="ADAL" clId="{C5CFA756-92BB-4175-8931-49E1E8DB237D}" dt="2022-12-16T15:01:42.632" v="30" actId="20577"/>
        <pc:sldMkLst>
          <pc:docMk/>
          <pc:sldMk cId="4094686346" sldId="350"/>
        </pc:sldMkLst>
        <pc:spChg chg="mod">
          <ac:chgData name="Ferrecchi Paolo" userId="b24a282d-85a5-47ec-b0eb-dda41df221b7" providerId="ADAL" clId="{C5CFA756-92BB-4175-8931-49E1E8DB237D}" dt="2022-12-16T15:01:42.632" v="30" actId="20577"/>
          <ac:spMkLst>
            <pc:docMk/>
            <pc:sldMk cId="4094686346" sldId="350"/>
            <ac:spMk id="10" creationId="{57015163-0E62-224B-B6BB-4599A624371C}"/>
          </ac:spMkLst>
        </pc:spChg>
      </pc:sldChg>
      <pc:sldChg chg="addSp modSp mod">
        <pc:chgData name="Ferrecchi Paolo" userId="b24a282d-85a5-47ec-b0eb-dda41df221b7" providerId="ADAL" clId="{C5CFA756-92BB-4175-8931-49E1E8DB237D}" dt="2022-12-16T15:12:27.628" v="196" actId="20577"/>
        <pc:sldMkLst>
          <pc:docMk/>
          <pc:sldMk cId="3519583502" sldId="662"/>
        </pc:sldMkLst>
        <pc:spChg chg="add mod">
          <ac:chgData name="Ferrecchi Paolo" userId="b24a282d-85a5-47ec-b0eb-dda41df221b7" providerId="ADAL" clId="{C5CFA756-92BB-4175-8931-49E1E8DB237D}" dt="2022-12-16T15:12:27.628" v="196" actId="20577"/>
          <ac:spMkLst>
            <pc:docMk/>
            <pc:sldMk cId="3519583502" sldId="662"/>
            <ac:spMk id="2" creationId="{513174D8-6B15-1F82-6B82-F4BAAAF888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7268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1266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42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207A-4392-D64D-B778-DF187C73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7575"/>
            <a:ext cx="21031200" cy="3330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9F5C-FE28-2342-9DCB-5D4D68E3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587875"/>
            <a:ext cx="21031200" cy="1093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36649-4D2E-FF43-8233-D61BFBF3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5973425"/>
            <a:ext cx="5486400" cy="917575"/>
          </a:xfrm>
          <a:prstGeom prst="rect">
            <a:avLst/>
          </a:prstGeom>
        </p:spPr>
        <p:txBody>
          <a:bodyPr/>
          <a:lstStyle/>
          <a:p>
            <a:fld id="{C1655676-A856-3243-83D5-B39023B0C738}" type="datetimeFigureOut">
              <a:rPr lang="it-IT" smtClean="0"/>
              <a:t>16/12/2022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ED15-5A97-D846-93A6-8045F4A3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5973425"/>
            <a:ext cx="8229600" cy="91757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C940-4F32-AC49-845F-4E79159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5973425"/>
            <a:ext cx="5486400" cy="917575"/>
          </a:xfrm>
          <a:prstGeom prst="rect">
            <a:avLst/>
          </a:prstGeom>
        </p:spPr>
        <p:txBody>
          <a:bodyPr/>
          <a:lstStyle/>
          <a:p>
            <a:fld id="{5BB98B48-0292-8B49-B5D3-A555A10E9BB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839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2469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0-0F38-4F79-92B2-5A1762CB3041}" type="datetime1">
              <a:rPr lang="it-IT" smtClean="0"/>
              <a:pPr/>
              <a:t>16/12/2022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5B8-B5FF-4863-B9C4-0FBE131FE3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52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re e data">
            <a:extLst>
              <a:ext uri="{FF2B5EF4-FFF2-40B4-BE49-F238E27FC236}">
                <a16:creationId xmlns:a16="http://schemas.microsoft.com/office/drawing/2014/main" id="{8329F3E0-A063-4B43-B6DD-75307D3DD939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285515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50524">
              <a:buNone/>
              <a:defRPr sz="3607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t>Autore e data</a:t>
            </a:r>
          </a:p>
        </p:txBody>
      </p:sp>
      <p:sp>
        <p:nvSpPr>
          <p:cNvPr id="8" name="Titolo presentazione">
            <a:extLst>
              <a:ext uri="{FF2B5EF4-FFF2-40B4-BE49-F238E27FC236}">
                <a16:creationId xmlns:a16="http://schemas.microsoft.com/office/drawing/2014/main" id="{9251F7B3-CE48-B947-98E9-3153D8CAB3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7077140"/>
            <a:ext cx="21971004" cy="1905001"/>
          </a:xfrm>
          <a:prstGeom prst="rect">
            <a:avLst/>
          </a:prstGeom>
        </p:spPr>
        <p:txBody>
          <a:bodyPr/>
          <a:lstStyle>
            <a:lvl1pPr>
              <a:defRPr sz="96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9" name="Corpo livello uno…">
            <a:extLst>
              <a:ext uri="{FF2B5EF4-FFF2-40B4-BE49-F238E27FC236}">
                <a16:creationId xmlns:a16="http://schemas.microsoft.com/office/drawing/2014/main" id="{FF3F89F0-4A8C-014A-99F4-554C507AA645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8982140"/>
            <a:ext cx="21971001" cy="190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defRPr>
            </a:lvl1pPr>
            <a:lvl2pPr marL="457200" indent="0">
              <a:buNone/>
              <a:defRPr sz="48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defRPr>
            </a:lvl2pPr>
            <a:lvl3pPr marL="914400" indent="0">
              <a:buNone/>
              <a:defRPr sz="48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defRPr>
            </a:lvl3pPr>
            <a:lvl4pPr marL="1371600" indent="0">
              <a:buNone/>
              <a:defRPr sz="48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defRPr>
            </a:lvl4pPr>
            <a:lvl5pPr marL="1828800" indent="0">
              <a:buNone/>
              <a:defRPr sz="48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defRPr>
            </a:lvl5pPr>
          </a:lstStyle>
          <a:p>
            <a:r>
              <a:rPr dirty="0" err="1"/>
              <a:t>Sottotitolo</a:t>
            </a:r>
            <a:r>
              <a:rPr dirty="0"/>
              <a:t> </a:t>
            </a:r>
            <a:r>
              <a:rPr dirty="0" err="1"/>
              <a:t>presentazione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97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0F74-4EA8-4E4C-BFE8-E7669604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7575"/>
            <a:ext cx="21031200" cy="3330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4682-CD1E-E74C-A408-6924B47E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4587875"/>
            <a:ext cx="10439400" cy="1093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02605-E93A-5A45-BADD-E5B79C8ED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4587875"/>
            <a:ext cx="10439400" cy="1093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26DBD-C212-5445-B61F-36AA0ACD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5973425"/>
            <a:ext cx="5486400" cy="917575"/>
          </a:xfrm>
          <a:prstGeom prst="rect">
            <a:avLst/>
          </a:prstGeom>
        </p:spPr>
        <p:txBody>
          <a:bodyPr/>
          <a:lstStyle/>
          <a:p>
            <a:fld id="{D8DF0B36-D8F2-554B-AA02-0B0A312BFE78}" type="datetimeFigureOut">
              <a:rPr lang="it-IT" smtClean="0"/>
              <a:t>16/12/2022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FEE9F-BE45-A24D-BCF4-02E7FBCD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5973425"/>
            <a:ext cx="8229600" cy="91757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90758-9F5A-524E-A2E6-A7C99DDF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5973425"/>
            <a:ext cx="5486400" cy="917575"/>
          </a:xfrm>
          <a:prstGeom prst="rect">
            <a:avLst/>
          </a:prstGeom>
        </p:spPr>
        <p:txBody>
          <a:bodyPr/>
          <a:lstStyle/>
          <a:p>
            <a:fld id="{E6CBBE80-488C-5D4C-BC9C-36A6C892B93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426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189C-671A-5041-903F-C3F47DA1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7575"/>
            <a:ext cx="21031200" cy="3330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7B16A-7DF9-6149-B129-04CF6188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4224338"/>
            <a:ext cx="10315575" cy="2070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04C95-80E2-FE4B-8B59-6CEB5DD0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6294438"/>
            <a:ext cx="10315575" cy="9259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1B530-29B6-2340-864B-4A3AEAEF3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4224338"/>
            <a:ext cx="10366375" cy="2070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B5C0F-F5B3-264F-99C0-7D97C71F3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6294438"/>
            <a:ext cx="10366375" cy="9259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4C3E7-0450-8844-8DBC-78C7837D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5973425"/>
            <a:ext cx="5486400" cy="917575"/>
          </a:xfrm>
          <a:prstGeom prst="rect">
            <a:avLst/>
          </a:prstGeom>
        </p:spPr>
        <p:txBody>
          <a:bodyPr/>
          <a:lstStyle/>
          <a:p>
            <a:fld id="{D8DF0B36-D8F2-554B-AA02-0B0A312BFE78}" type="datetimeFigureOut">
              <a:rPr lang="it-IT" smtClean="0"/>
              <a:t>16/12/2022</a:t>
            </a:fld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E4473-BD65-EC4B-ACC5-E2E4F73E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5973425"/>
            <a:ext cx="8229600" cy="91757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70D97-6E2D-1B42-A4B6-B3F097FC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5973425"/>
            <a:ext cx="5486400" cy="917575"/>
          </a:xfrm>
          <a:prstGeom prst="rect">
            <a:avLst/>
          </a:prstGeom>
        </p:spPr>
        <p:txBody>
          <a:bodyPr/>
          <a:lstStyle/>
          <a:p>
            <a:fld id="{E6CBBE80-488C-5D4C-BC9C-36A6C892B93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7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EABD-9239-D64C-B794-7FD2B4A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6951662"/>
            <a:ext cx="23139400" cy="333057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7" name="Titolo presentazione">
            <a:extLst>
              <a:ext uri="{FF2B5EF4-FFF2-40B4-BE49-F238E27FC236}">
                <a16:creationId xmlns:a16="http://schemas.microsoft.com/office/drawing/2014/main" id="{3DCDB797-8C39-3F4B-BDC8-AB3E49C1D85D}"/>
              </a:ext>
            </a:extLst>
          </p:cNvPr>
          <p:cNvSpPr txBox="1">
            <a:spLocks/>
          </p:cNvSpPr>
          <p:nvPr userDrawn="1"/>
        </p:nvSpPr>
        <p:spPr>
          <a:xfrm>
            <a:off x="558800" y="4384740"/>
            <a:ext cx="23139400" cy="1905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08632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84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33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olo">
            <a:extLst>
              <a:ext uri="{FF2B5EF4-FFF2-40B4-BE49-F238E27FC236}">
                <a16:creationId xmlns:a16="http://schemas.microsoft.com/office/drawing/2014/main" id="{181EB7F6-AC8A-5145-84E5-8EEF926FDE19}"/>
              </a:ext>
            </a:extLst>
          </p:cNvPr>
          <p:cNvSpPr/>
          <p:nvPr userDrawn="1"/>
        </p:nvSpPr>
        <p:spPr>
          <a:xfrm rot="2335252">
            <a:off x="23051773" y="3919528"/>
            <a:ext cx="27233365" cy="2215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114300">
            <a:solidFill>
              <a:srgbClr val="47A682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37225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Raleway" panose="020B05030301010600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DC6AF-B2EF-C445-8D7E-F428E7B041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363200" cy="1651000"/>
          </a:xfrm>
          <a:prstGeom prst="rect">
            <a:avLst/>
          </a:prstGeom>
        </p:spPr>
      </p:pic>
      <p:sp>
        <p:nvSpPr>
          <p:cNvPr id="9" name="Triangolo">
            <a:extLst>
              <a:ext uri="{FF2B5EF4-FFF2-40B4-BE49-F238E27FC236}">
                <a16:creationId xmlns:a16="http://schemas.microsoft.com/office/drawing/2014/main" id="{D706D1F4-EFA3-3C40-8ACD-B8E0608CBB82}"/>
              </a:ext>
            </a:extLst>
          </p:cNvPr>
          <p:cNvSpPr/>
          <p:nvPr userDrawn="1"/>
        </p:nvSpPr>
        <p:spPr>
          <a:xfrm rot="14216307">
            <a:off x="13731095" y="-14734282"/>
            <a:ext cx="27233365" cy="2215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114300">
            <a:solidFill>
              <a:srgbClr val="47A682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37225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Raleway" panose="020B0503030101060003" pitchFamily="34" charset="77"/>
            </a:endParaRPr>
          </a:p>
        </p:txBody>
      </p:sp>
      <p:sp>
        <p:nvSpPr>
          <p:cNvPr id="10" name="Numero diapositiva">
            <a:extLst>
              <a:ext uri="{FF2B5EF4-FFF2-40B4-BE49-F238E27FC236}">
                <a16:creationId xmlns:a16="http://schemas.microsoft.com/office/drawing/2014/main" id="{B0E2AA9B-14D0-9C4D-B9CB-4FDCB6789D7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57200" y="16031815"/>
            <a:ext cx="1523999" cy="58438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Raleway" panose="020B0503030101060003" pitchFamily="34" charset="77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AB5F0-611E-B443-A895-DA32FFCF00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65400" y="15951200"/>
            <a:ext cx="9118600" cy="128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7" r:id="rId3"/>
  </p:sldLayoutIdLst>
  <p:transition spd="med"/>
  <p:txStyles>
    <p:titleStyle>
      <a:lvl1pPr marL="0" marR="0" indent="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306372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-28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037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7340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8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">
            <a:extLst>
              <a:ext uri="{FF2B5EF4-FFF2-40B4-BE49-F238E27FC236}">
                <a16:creationId xmlns:a16="http://schemas.microsoft.com/office/drawing/2014/main" id="{019A00DE-CE4F-1E42-8944-EEF505D6BBC1}"/>
              </a:ext>
            </a:extLst>
          </p:cNvPr>
          <p:cNvSpPr/>
          <p:nvPr userDrawn="1"/>
        </p:nvSpPr>
        <p:spPr>
          <a:xfrm rot="2335252">
            <a:off x="23051773" y="3919528"/>
            <a:ext cx="27233365" cy="2215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114300">
            <a:solidFill>
              <a:srgbClr val="47A682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37225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Raleway" panose="020B05030301010600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9DA482-CB9C-0043-8931-DB7431C250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363200" cy="1651000"/>
          </a:xfrm>
          <a:prstGeom prst="rect">
            <a:avLst/>
          </a:prstGeom>
        </p:spPr>
      </p:pic>
      <p:sp>
        <p:nvSpPr>
          <p:cNvPr id="12" name="Triangolo">
            <a:extLst>
              <a:ext uri="{FF2B5EF4-FFF2-40B4-BE49-F238E27FC236}">
                <a16:creationId xmlns:a16="http://schemas.microsoft.com/office/drawing/2014/main" id="{174C16F9-EAE4-AD47-8A8E-A6638B0894C3}"/>
              </a:ext>
            </a:extLst>
          </p:cNvPr>
          <p:cNvSpPr/>
          <p:nvPr userDrawn="1"/>
        </p:nvSpPr>
        <p:spPr>
          <a:xfrm rot="14216307">
            <a:off x="13731095" y="-14734282"/>
            <a:ext cx="27233365" cy="2215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114300">
            <a:solidFill>
              <a:srgbClr val="47A682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37225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Raleway" panose="020B05030301010600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CB52D-3F3C-D14F-86E9-E740A66DAB6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265400" y="15951200"/>
            <a:ext cx="9118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10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7CE98B-F363-3041-9D51-4B2311304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3999" cy="17233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6C1B48-039F-9F4C-AB3D-C2D926E3C83B}"/>
              </a:ext>
            </a:extLst>
          </p:cNvPr>
          <p:cNvSpPr/>
          <p:nvPr/>
        </p:nvSpPr>
        <p:spPr>
          <a:xfrm>
            <a:off x="-10887" y="0"/>
            <a:ext cx="24383998" cy="172339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riangolo">
            <a:extLst>
              <a:ext uri="{FF2B5EF4-FFF2-40B4-BE49-F238E27FC236}">
                <a16:creationId xmlns:a16="http://schemas.microsoft.com/office/drawing/2014/main" id="{EAF8888C-41D8-C846-93BA-F5C7D3A9DE05}"/>
              </a:ext>
            </a:extLst>
          </p:cNvPr>
          <p:cNvSpPr/>
          <p:nvPr/>
        </p:nvSpPr>
        <p:spPr>
          <a:xfrm rot="2335252">
            <a:off x="23051773" y="3919528"/>
            <a:ext cx="27233365" cy="2215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114300">
            <a:solidFill>
              <a:srgbClr val="47A682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37225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Raleway" panose="020B0503030101060003" pitchFamily="34" charset="77"/>
            </a:endParaRPr>
          </a:p>
        </p:txBody>
      </p:sp>
      <p:sp>
        <p:nvSpPr>
          <p:cNvPr id="3" name="10 Febbraio 2021">
            <a:extLst>
              <a:ext uri="{FF2B5EF4-FFF2-40B4-BE49-F238E27FC236}">
                <a16:creationId xmlns:a16="http://schemas.microsoft.com/office/drawing/2014/main" id="{526F86BD-93F2-534E-983A-0C4FC5E2A3F5}"/>
              </a:ext>
            </a:extLst>
          </p:cNvPr>
          <p:cNvSpPr txBox="1"/>
          <p:nvPr/>
        </p:nvSpPr>
        <p:spPr>
          <a:xfrm>
            <a:off x="19629831" y="709444"/>
            <a:ext cx="3813544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dirty="0">
                <a:solidFill>
                  <a:schemeClr val="bg1"/>
                </a:solidFill>
                <a:latin typeface="Raleway" panose="020B0503030101060003" pitchFamily="34" charset="77"/>
              </a:rPr>
              <a:t>22 dicembre 2022</a:t>
            </a:r>
            <a:endParaRPr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6" name="Triangolo">
            <a:extLst>
              <a:ext uri="{FF2B5EF4-FFF2-40B4-BE49-F238E27FC236}">
                <a16:creationId xmlns:a16="http://schemas.microsoft.com/office/drawing/2014/main" id="{6F255DC5-52A8-6341-B86E-08EE951ED9B9}"/>
              </a:ext>
            </a:extLst>
          </p:cNvPr>
          <p:cNvSpPr/>
          <p:nvPr/>
        </p:nvSpPr>
        <p:spPr>
          <a:xfrm rot="14216307">
            <a:off x="13731095" y="-14734282"/>
            <a:ext cx="27233365" cy="22153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114300">
            <a:solidFill>
              <a:srgbClr val="47A682"/>
            </a:solidFill>
            <a:miter lim="400000"/>
          </a:ln>
        </p:spPr>
        <p:txBody>
          <a:bodyPr lIns="50800" tIns="50800" rIns="50800" bIns="50800" anchor="ctr"/>
          <a:lstStyle/>
          <a:p>
            <a:pPr defTabSz="1037225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Raleway" panose="020B0503030101060003" pitchFamily="34" charset="77"/>
            </a:endParaRPr>
          </a:p>
        </p:txBody>
      </p:sp>
      <p:sp>
        <p:nvSpPr>
          <p:cNvPr id="7" name="Numero diapositiva">
            <a:extLst>
              <a:ext uri="{FF2B5EF4-FFF2-40B4-BE49-F238E27FC236}">
                <a16:creationId xmlns:a16="http://schemas.microsoft.com/office/drawing/2014/main" id="{54DB5B54-7192-1847-8B94-8ECE1037D443}"/>
              </a:ext>
            </a:extLst>
          </p:cNvPr>
          <p:cNvSpPr txBox="1">
            <a:spLocks/>
          </p:cNvSpPr>
          <p:nvPr/>
        </p:nvSpPr>
        <p:spPr>
          <a:xfrm>
            <a:off x="457200" y="16031815"/>
            <a:ext cx="1523999" cy="584389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Raleway" panose="020B0503030101060003" pitchFamily="34" charset="77"/>
                <a:ea typeface="+mn-ea"/>
                <a:cs typeface="+mn-cs"/>
                <a:sym typeface="Helvetica Neue"/>
              </a:defRPr>
            </a:lvl1pPr>
            <a:lvl2pPr marL="0" marR="0" indent="4572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0" name="In Emilia-Romagna il futuro…">
            <a:extLst>
              <a:ext uri="{FF2B5EF4-FFF2-40B4-BE49-F238E27FC236}">
                <a16:creationId xmlns:a16="http://schemas.microsoft.com/office/drawing/2014/main" id="{57015163-0E62-224B-B6BB-4599A624371C}"/>
              </a:ext>
            </a:extLst>
          </p:cNvPr>
          <p:cNvSpPr txBox="1"/>
          <p:nvPr/>
        </p:nvSpPr>
        <p:spPr>
          <a:xfrm>
            <a:off x="895654" y="11580623"/>
            <a:ext cx="18968897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5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7200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rPr>
              <a:t>L’attuazione del programma di mandato e le risorse del PNRR e i nuovi fondi FSC e POR FERS</a:t>
            </a:r>
          </a:p>
        </p:txBody>
      </p:sp>
      <p:sp>
        <p:nvSpPr>
          <p:cNvPr id="12" name="In Emilia-Romagna il futuro…">
            <a:extLst>
              <a:ext uri="{FF2B5EF4-FFF2-40B4-BE49-F238E27FC236}">
                <a16:creationId xmlns:a16="http://schemas.microsoft.com/office/drawing/2014/main" id="{395F17FA-373C-3241-BD53-36CA217B6E50}"/>
              </a:ext>
            </a:extLst>
          </p:cNvPr>
          <p:cNvSpPr txBox="1"/>
          <p:nvPr/>
        </p:nvSpPr>
        <p:spPr>
          <a:xfrm>
            <a:off x="895654" y="5522306"/>
            <a:ext cx="21126146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5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5000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</a:rPr>
              <a:t>Conferenza di organizzazione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C6231B-99BE-0844-87DD-FA3E2068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400" y="15951200"/>
            <a:ext cx="9118600" cy="12827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A63E9C6-36AF-2246-98BF-0CAE2575F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3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C567004-41C9-7799-BA95-1883DFFE0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50" y="4369894"/>
            <a:ext cx="19991300" cy="125349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71C8DF8-61D4-4263-8459-884148CC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496644"/>
            <a:ext cx="23241000" cy="1543050"/>
          </a:xfrm>
        </p:spPr>
        <p:txBody>
          <a:bodyPr>
            <a:noAutofit/>
          </a:bodyPr>
          <a:lstStyle/>
          <a:p>
            <a:pPr algn="ctr"/>
            <a:r>
              <a:rPr lang="it-IT" sz="6600" dirty="0">
                <a:solidFill>
                  <a:schemeClr val="bg1"/>
                </a:solidFill>
                <a:highlight>
                  <a:srgbClr val="43A87D"/>
                </a:highlight>
                <a:latin typeface="Raleway" pitchFamily="2" charset="0"/>
              </a:rPr>
              <a:t>L’organizzazione della Direzione </a:t>
            </a:r>
            <a:br>
              <a:rPr lang="it-IT" sz="6600" dirty="0">
                <a:solidFill>
                  <a:schemeClr val="bg1"/>
                </a:solidFill>
                <a:highlight>
                  <a:srgbClr val="43A87D"/>
                </a:highlight>
                <a:latin typeface="Raleway" pitchFamily="2" charset="0"/>
              </a:rPr>
            </a:br>
            <a:r>
              <a:rPr lang="it-IT" sz="6600" dirty="0">
                <a:solidFill>
                  <a:schemeClr val="bg1"/>
                </a:solidFill>
                <a:highlight>
                  <a:srgbClr val="43A87D"/>
                </a:highlight>
                <a:latin typeface="Raleway" pitchFamily="2" charset="0"/>
              </a:rPr>
              <a:t>Cura del Territorio e dell’Ambiente</a:t>
            </a:r>
            <a:endParaRPr lang="it-IT" sz="6600" b="1" dirty="0">
              <a:solidFill>
                <a:schemeClr val="bg1"/>
              </a:solidFill>
              <a:highlight>
                <a:srgbClr val="43A87D"/>
              </a:highlight>
              <a:latin typeface="Raleway" pitchFamily="2" charset="0"/>
              <a:cs typeface="Calibri Ligh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04845F-E1B6-7AB9-B973-15AC7A7FBBE5}"/>
              </a:ext>
            </a:extLst>
          </p:cNvPr>
          <p:cNvSpPr txBox="1"/>
          <p:nvPr/>
        </p:nvSpPr>
        <p:spPr>
          <a:xfrm>
            <a:off x="10827124" y="10104120"/>
            <a:ext cx="3559436" cy="6800676"/>
          </a:xfrm>
          <a:prstGeom prst="rect">
            <a:avLst/>
          </a:prstGeom>
          <a:solidFill>
            <a:srgbClr val="FFC000">
              <a:alpha val="3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C1A900-7D27-F55F-81C1-D553C890D00F}"/>
              </a:ext>
            </a:extLst>
          </p:cNvPr>
          <p:cNvSpPr txBox="1"/>
          <p:nvPr/>
        </p:nvSpPr>
        <p:spPr>
          <a:xfrm>
            <a:off x="14386560" y="10104120"/>
            <a:ext cx="3733800" cy="4922520"/>
          </a:xfrm>
          <a:prstGeom prst="rect">
            <a:avLst/>
          </a:prstGeom>
          <a:solidFill>
            <a:srgbClr val="FFC000">
              <a:alpha val="3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676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>
            <a:extLst>
              <a:ext uri="{FF2B5EF4-FFF2-40B4-BE49-F238E27FC236}">
                <a16:creationId xmlns:a16="http://schemas.microsoft.com/office/drawing/2014/main" id="{212639F9-DED5-4EA9-8059-B2FB277E8826}"/>
              </a:ext>
            </a:extLst>
          </p:cNvPr>
          <p:cNvSpPr/>
          <p:nvPr/>
        </p:nvSpPr>
        <p:spPr>
          <a:xfrm>
            <a:off x="-214314" y="3710826"/>
            <a:ext cx="2417444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Il nuovo piano regionale integrato sulla qualità dell’aria e </a:t>
            </a:r>
          </a:p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l’attivazione del </a:t>
            </a:r>
            <a:r>
              <a:rPr lang="it-IT" sz="5400" b="1" dirty="0" err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Move</a:t>
            </a: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 in </a:t>
            </a:r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CBDA3BA3-D161-48FC-9135-3F5AD4821C67}"/>
              </a:ext>
            </a:extLst>
          </p:cNvPr>
          <p:cNvSpPr/>
          <p:nvPr/>
        </p:nvSpPr>
        <p:spPr>
          <a:xfrm>
            <a:off x="-214314" y="5725389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Il nuovo piano dei tutela delle acque</a:t>
            </a:r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130BB7FE-517E-40FB-85B6-644A75F4B713}"/>
              </a:ext>
            </a:extLst>
          </p:cNvPr>
          <p:cNvSpPr/>
          <p:nvPr/>
        </p:nvSpPr>
        <p:spPr>
          <a:xfrm>
            <a:off x="-214319" y="7038424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La strategia per la difesa della costa</a:t>
            </a:r>
          </a:p>
        </p:txBody>
      </p:sp>
      <p:sp>
        <p:nvSpPr>
          <p:cNvPr id="8" name="Rettangolo 1">
            <a:extLst>
              <a:ext uri="{FF2B5EF4-FFF2-40B4-BE49-F238E27FC236}">
                <a16:creationId xmlns:a16="http://schemas.microsoft.com/office/drawing/2014/main" id="{A14C7869-3811-4361-B7C3-19D63BB6B3B9}"/>
              </a:ext>
            </a:extLst>
          </p:cNvPr>
          <p:cNvSpPr/>
          <p:nvPr/>
        </p:nvSpPr>
        <p:spPr>
          <a:xfrm>
            <a:off x="-214320" y="8221990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Il piano dello spazio marittimo italiano</a:t>
            </a:r>
          </a:p>
        </p:txBody>
      </p:sp>
      <p:sp>
        <p:nvSpPr>
          <p:cNvPr id="10" name="Rettangolo 1">
            <a:extLst>
              <a:ext uri="{FF2B5EF4-FFF2-40B4-BE49-F238E27FC236}">
                <a16:creationId xmlns:a16="http://schemas.microsoft.com/office/drawing/2014/main" id="{9812CE6C-20B8-4820-A172-5243410C5B83}"/>
              </a:ext>
            </a:extLst>
          </p:cNvPr>
          <p:cNvSpPr/>
          <p:nvPr/>
        </p:nvSpPr>
        <p:spPr>
          <a:xfrm>
            <a:off x="-371477" y="12966493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La gestione del demanio idrico, le grandi derivazioni idroelettriche</a:t>
            </a: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38557A33-524C-4D9C-8C98-7AA073180081}"/>
              </a:ext>
            </a:extLst>
          </p:cNvPr>
          <p:cNvSpPr/>
          <p:nvPr/>
        </p:nvSpPr>
        <p:spPr>
          <a:xfrm>
            <a:off x="-371477" y="11681618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La difesa del suolo dal dissesto e dal rischio idraulico</a:t>
            </a:r>
          </a:p>
        </p:txBody>
      </p:sp>
      <p:sp>
        <p:nvSpPr>
          <p:cNvPr id="12" name="Rettangolo 1">
            <a:extLst>
              <a:ext uri="{FF2B5EF4-FFF2-40B4-BE49-F238E27FC236}">
                <a16:creationId xmlns:a16="http://schemas.microsoft.com/office/drawing/2014/main" id="{EA10F92B-9D9A-40D2-A5E5-3B27E1585955}"/>
              </a:ext>
            </a:extLst>
          </p:cNvPr>
          <p:cNvSpPr/>
          <p:nvPr/>
        </p:nvSpPr>
        <p:spPr>
          <a:xfrm>
            <a:off x="-371478" y="14308458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Il progetto strategico fiume PO</a:t>
            </a:r>
          </a:p>
        </p:txBody>
      </p:sp>
      <p:sp>
        <p:nvSpPr>
          <p:cNvPr id="13" name="Rettangolo 1">
            <a:extLst>
              <a:ext uri="{FF2B5EF4-FFF2-40B4-BE49-F238E27FC236}">
                <a16:creationId xmlns:a16="http://schemas.microsoft.com/office/drawing/2014/main" id="{E0F02041-EB56-4A9E-9EAC-0C0DF4D85B47}"/>
              </a:ext>
            </a:extLst>
          </p:cNvPr>
          <p:cNvSpPr/>
          <p:nvPr/>
        </p:nvSpPr>
        <p:spPr>
          <a:xfrm>
            <a:off x="-214321" y="10566711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Le autorizzazioni ambientali: VIA, VAS, AIA, …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48F31C9-41A7-2D26-AD6D-8078CB43ABB4}"/>
              </a:ext>
            </a:extLst>
          </p:cNvPr>
          <p:cNvSpPr/>
          <p:nvPr/>
        </p:nvSpPr>
        <p:spPr>
          <a:xfrm>
            <a:off x="-371478" y="2490635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Il percorso per la neutralità carbonica prima del 2050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14C7869-3811-4361-B7C3-19D63BB6B3B9}"/>
              </a:ext>
            </a:extLst>
          </p:cNvPr>
          <p:cNvSpPr/>
          <p:nvPr/>
        </p:nvSpPr>
        <p:spPr>
          <a:xfrm>
            <a:off x="0" y="9360021"/>
            <a:ext cx="2417444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30637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L’individuazione delle aree idonee per </a:t>
            </a:r>
            <a:r>
              <a:rPr lang="it-IT" sz="54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la produzione da fonti rinnovabili</a:t>
            </a:r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85140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">
            <a:extLst>
              <a:ext uri="{FF2B5EF4-FFF2-40B4-BE49-F238E27FC236}">
                <a16:creationId xmlns:a16="http://schemas.microsoft.com/office/drawing/2014/main" id="{0A1B28C3-19E9-BF4A-9591-0D250F8C2CCE}"/>
              </a:ext>
            </a:extLst>
          </p:cNvPr>
          <p:cNvSpPr/>
          <p:nvPr/>
        </p:nvSpPr>
        <p:spPr>
          <a:xfrm>
            <a:off x="1183481" y="2528581"/>
            <a:ext cx="22017037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Le risorse FSC e PNRR :</a:t>
            </a:r>
          </a:p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per la gestione e l’ammodernamento degli impianti dei rifiuti ed economia circolare: 110-140 mln </a:t>
            </a:r>
          </a:p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-per le bonifiche dei siti contaminati – i siti orfani: 5, 4 mln per 6 siti e 28,8 mln per 17-19 siti</a:t>
            </a:r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CBDA3BA3-D161-48FC-9135-3F5AD4821C67}"/>
              </a:ext>
            </a:extLst>
          </p:cNvPr>
          <p:cNvSpPr/>
          <p:nvPr/>
        </p:nvSpPr>
        <p:spPr>
          <a:xfrm>
            <a:off x="0" y="7076654"/>
            <a:ext cx="24174449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Il progetto di </a:t>
            </a:r>
            <a:r>
              <a:rPr lang="it-IT" sz="5400" b="1" dirty="0" err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rinaturazione</a:t>
            </a: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 del Po finanziato dal PNRR: 356 mln, per abbassamento pennelli, riqualificazione lanche e rami abbandonati, riapertura rami laterali, riforestazione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68C35490-A45D-A310-C66E-582110C2C77F}"/>
              </a:ext>
            </a:extLst>
          </p:cNvPr>
          <p:cNvSpPr/>
          <p:nvPr/>
        </p:nvSpPr>
        <p:spPr>
          <a:xfrm>
            <a:off x="11949683" y="9994130"/>
            <a:ext cx="484632" cy="978408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037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253266B0-7C63-0537-84D6-FE61AB6B3A61}"/>
              </a:ext>
            </a:extLst>
          </p:cNvPr>
          <p:cNvSpPr/>
          <p:nvPr/>
        </p:nvSpPr>
        <p:spPr>
          <a:xfrm>
            <a:off x="-137542" y="10972538"/>
            <a:ext cx="24174449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Parte del progetto strategico fiume </a:t>
            </a:r>
            <a:r>
              <a:rPr lang="it-IT" sz="5400" b="1" dirty="0" err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po</a:t>
            </a: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: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Progetto quadro per il miglioramento della sicurezza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-navigazione interna a corrente libera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Ciclovia vento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-Interventi in materia di infrastrutture irrigue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-Finanziamenti PNRR Parco delta del Po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</a:t>
            </a:r>
            <a:r>
              <a:rPr lang="it-IT" sz="5400" b="1" dirty="0" err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Contrattio</a:t>
            </a: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 di fiume della media valle del Po</a:t>
            </a:r>
          </a:p>
          <a:p>
            <a:pPr marL="685800" indent="-685800" defTabSz="1037225">
              <a:buFontTx/>
              <a:buChar char="-"/>
            </a:pPr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64427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">
            <a:extLst>
              <a:ext uri="{FF2B5EF4-FFF2-40B4-BE49-F238E27FC236}">
                <a16:creationId xmlns:a16="http://schemas.microsoft.com/office/drawing/2014/main" id="{A14C7869-3811-4361-B7C3-19D63BB6B3B9}"/>
              </a:ext>
            </a:extLst>
          </p:cNvPr>
          <p:cNvSpPr/>
          <p:nvPr/>
        </p:nvSpPr>
        <p:spPr>
          <a:xfrm>
            <a:off x="0" y="1697491"/>
            <a:ext cx="24174449" cy="13398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Investimenti nel settore irriguo 2018-2020:</a:t>
            </a:r>
          </a:p>
          <a:p>
            <a:pPr defTabSz="1037225"/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 250 mln per 50 progetti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realizzazione potenziamento invasi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ampliamento della rete di distribuzione acqua irrigua da CER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efficientamento infrastrutture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- diversificazione delle fonti di approvvigionamento</a:t>
            </a:r>
          </a:p>
          <a:p>
            <a:pPr marL="685800" indent="-685800" defTabSz="1037225">
              <a:buFontTx/>
              <a:buChar char="-"/>
            </a:pPr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685800" indent="-685800" defTabSz="1037225">
              <a:buFontTx/>
              <a:buChar char="-"/>
            </a:pPr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PNRR -Tutela del territorio e della risorsa idrica: </a:t>
            </a: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214,5 mln per 8 progetti, con un costo di 242,8 mln</a:t>
            </a:r>
          </a:p>
          <a:p>
            <a:pPr marL="685800" indent="-685800" defTabSz="1037225">
              <a:buFontTx/>
              <a:buChar char="-"/>
            </a:pPr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685800" indent="-685800" defTabSz="1037225">
              <a:buFontTx/>
              <a:buChar char="-"/>
            </a:pPr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685800" indent="-685800" defTabSz="1037225">
              <a:buFontTx/>
              <a:buChar char="-"/>
            </a:pPr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PNRR -Investimenti nella resilienza dell’agrosistema irriguo per una migliore gestione delle risorse irrigue: ulteriori 10 progetti finanziati per 141,9 mln</a:t>
            </a:r>
          </a:p>
        </p:txBody>
      </p:sp>
    </p:spTree>
    <p:extLst>
      <p:ext uri="{BB962C8B-B14F-4D97-AF65-F5344CB8AC3E}">
        <p14:creationId xmlns:p14="http://schemas.microsoft.com/office/powerpoint/2010/main" val="41572672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">
            <a:extLst>
              <a:ext uri="{FF2B5EF4-FFF2-40B4-BE49-F238E27FC236}">
                <a16:creationId xmlns:a16="http://schemas.microsoft.com/office/drawing/2014/main" id="{A14C7869-3811-4361-B7C3-19D63BB6B3B9}"/>
              </a:ext>
            </a:extLst>
          </p:cNvPr>
          <p:cNvSpPr/>
          <p:nvPr/>
        </p:nvSpPr>
        <p:spPr>
          <a:xfrm>
            <a:off x="0" y="4116177"/>
            <a:ext cx="24174449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Investimenti nella difesa del suolo e nell’economia circolare nella nuova programmazione dei fondi POR FESR: </a:t>
            </a:r>
          </a:p>
          <a:p>
            <a:pPr defTabSz="1037225"/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Dissesto- 32,9 mln (di cui 2,9 mln per monitoraggio e allertamento) nel triennio 2022-2025</a:t>
            </a:r>
          </a:p>
          <a:p>
            <a:pPr defTabSz="1037225"/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Economia circolare - 43 mln di cui 20 mln nel triennio 2022-2025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13174D8-6B15-1F82-6B82-F4BAAAF88849}"/>
              </a:ext>
            </a:extLst>
          </p:cNvPr>
          <p:cNvSpPr/>
          <p:nvPr/>
        </p:nvSpPr>
        <p:spPr>
          <a:xfrm>
            <a:off x="209551" y="11585672"/>
            <a:ext cx="24174449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Investimenti per la mitigazione del rischio idrogeologico nell’anticipazione dei fondi FSC 2021-2027: </a:t>
            </a:r>
          </a:p>
          <a:p>
            <a:pPr defTabSz="1037225"/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defTabSz="1037225"/>
            <a:r>
              <a:rPr lang="it-IT" sz="5400" b="1" dirty="0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37,1 mln </a:t>
            </a:r>
            <a:r>
              <a:rPr lang="it-IT" sz="5400" b="1">
                <a:solidFill>
                  <a:schemeClr val="bg1"/>
                </a:solidFill>
                <a:highlight>
                  <a:srgbClr val="43A87D"/>
                </a:highlight>
                <a:latin typeface="Raleway" panose="020B0503030101060003" pitchFamily="34" charset="77"/>
                <a:ea typeface="Helvetica Neue Medium"/>
                <a:cs typeface="Helvetica Neue Medium"/>
                <a:sym typeface="Helvetica Neue Medium"/>
              </a:rPr>
              <a:t>di euro</a:t>
            </a:r>
            <a:endParaRPr lang="it-IT" sz="5400" b="1" dirty="0">
              <a:solidFill>
                <a:schemeClr val="bg1"/>
              </a:solidFill>
              <a:highlight>
                <a:srgbClr val="43A87D"/>
              </a:highlight>
              <a:latin typeface="Raleway" panose="020B0503030101060003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195835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0372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06372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0372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06372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388</Words>
  <Application>Microsoft Office PowerPoint</Application>
  <PresentationFormat>Personalizzato</PresentationFormat>
  <Paragraphs>52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Helvetica Neue Medium</vt:lpstr>
      <vt:lpstr>Raleway</vt:lpstr>
      <vt:lpstr>21_BasicWhite</vt:lpstr>
      <vt:lpstr>Custom Design</vt:lpstr>
      <vt:lpstr>1_Custom Design</vt:lpstr>
      <vt:lpstr>Presentazione standard di PowerPoint</vt:lpstr>
      <vt:lpstr>L’organizzazione della Direzione  Cura del Territorio e dell’Ambiente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Rossi Elena</dc:creator>
  <cp:lastModifiedBy>Ferrecchi Paolo</cp:lastModifiedBy>
  <cp:revision>276</cp:revision>
  <cp:lastPrinted>2021-09-08T09:02:56Z</cp:lastPrinted>
  <dcterms:modified xsi:type="dcterms:W3CDTF">2022-12-16T15:12:35Z</dcterms:modified>
</cp:coreProperties>
</file>