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11"/>
  </p:handoutMasterIdLst>
  <p:sldIdLst>
    <p:sldId id="315" r:id="rId2"/>
    <p:sldId id="347" r:id="rId3"/>
    <p:sldId id="362" r:id="rId4"/>
    <p:sldId id="364" r:id="rId5"/>
    <p:sldId id="365" r:id="rId6"/>
    <p:sldId id="366" r:id="rId7"/>
    <p:sldId id="363" r:id="rId8"/>
    <p:sldId id="367" r:id="rId9"/>
  </p:sldIdLst>
  <p:sldSz cx="24384000" cy="17233900"/>
  <p:notesSz cx="6797675"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5428"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53879F-FEDB-4CAB-923D-1903EC60DEFC}" v="104" dt="2022-12-18T16:54:03.87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4633" autoAdjust="0"/>
  </p:normalViewPr>
  <p:slideViewPr>
    <p:cSldViewPr snapToGrid="0">
      <p:cViewPr varScale="1">
        <p:scale>
          <a:sx n="42" d="100"/>
          <a:sy n="42" d="100"/>
        </p:scale>
        <p:origin x="2472" y="-186"/>
      </p:cViewPr>
      <p:guideLst>
        <p:guide orient="horz" pos="5428"/>
        <p:guide pos="76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C9BE18D5-7F60-4C94-A4DD-D9D9FE4DD6EB}"/>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D6662B42-BEA4-4394-8AD5-6D9AD71E321A}"/>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A5F95E14-B75D-4B97-9E78-AC8B56C67A49}" type="datetimeFigureOut">
              <a:rPr lang="it-IT" smtClean="0"/>
              <a:t>21/12/2022</a:t>
            </a:fld>
            <a:endParaRPr lang="it-IT"/>
          </a:p>
        </p:txBody>
      </p:sp>
      <p:sp>
        <p:nvSpPr>
          <p:cNvPr id="4" name="Segnaposto piè di pagina 3">
            <a:extLst>
              <a:ext uri="{FF2B5EF4-FFF2-40B4-BE49-F238E27FC236}">
                <a16:creationId xmlns:a16="http://schemas.microsoft.com/office/drawing/2014/main" id="{A2FC227D-8D62-407E-8F24-DE9DB6362EBF}"/>
              </a:ext>
            </a:extLst>
          </p:cNvPr>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A657B4AD-57C4-46FB-956B-E991AF8A53F3}"/>
              </a:ext>
            </a:extLst>
          </p:cNvPr>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D9E6ACB3-5F9F-48DD-8203-95D273160B82}" type="slidenum">
              <a:rPr lang="it-IT" smtClean="0"/>
              <a:t>‹N›</a:t>
            </a:fld>
            <a:endParaRPr lang="it-IT"/>
          </a:p>
        </p:txBody>
      </p:sp>
    </p:spTree>
    <p:extLst>
      <p:ext uri="{BB962C8B-B14F-4D97-AF65-F5344CB8AC3E}">
        <p14:creationId xmlns:p14="http://schemas.microsoft.com/office/powerpoint/2010/main" val="35683408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779463" y="739775"/>
            <a:ext cx="5238750" cy="3703638"/>
          </a:xfrm>
          <a:prstGeom prst="rect">
            <a:avLst/>
          </a:prstGeom>
        </p:spPr>
        <p:txBody>
          <a:bodyPr/>
          <a:lstStyle/>
          <a:p>
            <a:endParaRPr/>
          </a:p>
        </p:txBody>
      </p:sp>
      <p:sp>
        <p:nvSpPr>
          <p:cNvPr id="28" name="Shape 28"/>
          <p:cNvSpPr>
            <a:spLocks noGrp="1"/>
          </p:cNvSpPr>
          <p:nvPr>
            <p:ph type="body" sz="quarter" idx="1"/>
          </p:nvPr>
        </p:nvSpPr>
        <p:spPr>
          <a:xfrm>
            <a:off x="906357" y="4689515"/>
            <a:ext cx="4984962" cy="4442698"/>
          </a:xfrm>
          <a:prstGeom prst="rect">
            <a:avLst/>
          </a:prstGeom>
        </p:spPr>
        <p:txBody>
          <a:bodyPr/>
          <a:lstStyle/>
          <a:p>
            <a:endParaRPr/>
          </a:p>
        </p:txBody>
      </p:sp>
    </p:spTree>
  </p:cSld>
  <p:clrMap bg1="lt1" tx1="dk1" bg2="lt2" tx2="dk2" accent1="accent1" accent2="accent2" accent3="accent3" accent4="accent4" accent5="accent5" accent6="accent6" hlink="hlink" folHlink="folHlink"/>
  <p:hf hdr="0" ftr="0" dt="0"/>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2414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76593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1201340" y="13618812"/>
            <a:ext cx="21971003" cy="636979"/>
          </a:xfrm>
          <a:prstGeom prst="rect">
            <a:avLst/>
          </a:prstGeom>
        </p:spPr>
        <p:txBody>
          <a:bodyPr lIns="45719" tIns="45719" rIns="45719" bIns="45719"/>
          <a:lstStyle>
            <a:lvl1pPr defTabSz="850524">
              <a:defRPr sz="3607"/>
            </a:lvl1pPr>
          </a:lstStyle>
          <a:p>
            <a:r>
              <a:t>Autore e data</a:t>
            </a:r>
          </a:p>
        </p:txBody>
      </p:sp>
      <p:sp>
        <p:nvSpPr>
          <p:cNvPr id="12" name="Titolo presentazione"/>
          <p:cNvSpPr txBox="1">
            <a:spLocks noGrp="1"/>
          </p:cNvSpPr>
          <p:nvPr>
            <p:ph type="title" hasCustomPrompt="1"/>
          </p:nvPr>
        </p:nvSpPr>
        <p:spPr>
          <a:prstGeom prst="rect">
            <a:avLst/>
          </a:prstGeom>
        </p:spPr>
        <p:txBody>
          <a:bodyPr/>
          <a:lstStyle/>
          <a:p>
            <a:r>
              <a:t>Titolo presentazione</a:t>
            </a:r>
          </a:p>
        </p:txBody>
      </p:sp>
      <p:sp>
        <p:nvSpPr>
          <p:cNvPr id="13" name="Corpo livello uno…"/>
          <p:cNvSpPr txBox="1">
            <a:spLocks noGrp="1"/>
          </p:cNvSpPr>
          <p:nvPr>
            <p:ph type="body" sz="quarter" idx="1" hasCustomPrompt="1"/>
          </p:nvPr>
        </p:nvSpPr>
        <p:spPr>
          <a:prstGeom prst="rect">
            <a:avLst/>
          </a:prstGeom>
        </p:spPr>
        <p:txBody>
          <a:body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presentazione"/>
          <p:cNvSpPr txBox="1">
            <a:spLocks noGrp="1"/>
          </p:cNvSpPr>
          <p:nvPr>
            <p:ph type="title" hasCustomPrompt="1"/>
          </p:nvPr>
        </p:nvSpPr>
        <p:spPr>
          <a:xfrm>
            <a:off x="1206496" y="4333940"/>
            <a:ext cx="21971004" cy="464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Titolo presentazione</a:t>
            </a:r>
          </a:p>
        </p:txBody>
      </p:sp>
      <p:sp>
        <p:nvSpPr>
          <p:cNvPr id="3" name="Corpo livello uno…"/>
          <p:cNvSpPr txBox="1">
            <a:spLocks noGrp="1"/>
          </p:cNvSpPr>
          <p:nvPr>
            <p:ph type="body" idx="1" hasCustomPrompt="1"/>
          </p:nvPr>
        </p:nvSpPr>
        <p:spPr>
          <a:xfrm>
            <a:off x="1201342" y="8982140"/>
            <a:ext cx="21971001" cy="190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Sottotitolo presentazione</a:t>
            </a:r>
          </a:p>
          <a:p>
            <a:pPr lvl="1"/>
            <a:endParaRPr/>
          </a:p>
          <a:p>
            <a:pPr lvl="2"/>
            <a:endParaRPr/>
          </a:p>
          <a:p>
            <a:pPr lvl="3"/>
            <a:endParaRPr/>
          </a:p>
          <a:p>
            <a:pPr lvl="4"/>
            <a:endParaRPr/>
          </a:p>
        </p:txBody>
      </p:sp>
      <p:sp>
        <p:nvSpPr>
          <p:cNvPr id="4" name="Numero diapositiva"/>
          <p:cNvSpPr txBox="1">
            <a:spLocks noGrp="1"/>
          </p:cNvSpPr>
          <p:nvPr>
            <p:ph type="sldNum" sz="quarter" idx="2"/>
          </p:nvPr>
        </p:nvSpPr>
        <p:spPr>
          <a:xfrm>
            <a:off x="11973255" y="14777871"/>
            <a:ext cx="424993" cy="436678"/>
          </a:xfrm>
          <a:prstGeom prst="rect">
            <a:avLst/>
          </a:prstGeom>
          <a:ln w="12700">
            <a:miter lim="400000"/>
          </a:ln>
        </p:spPr>
        <p:txBody>
          <a:bodyPr wrap="none" lIns="50800" tIns="50800" rIns="50800" bIns="50800" anchor="b">
            <a:spAutoFit/>
          </a:bodyPr>
          <a:lstStyle>
            <a:lvl1pPr defTabSz="734036">
              <a:defRPr sz="2200">
                <a:solidFill>
                  <a:srgbClr val="000000"/>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hf hdr="0" ftr="0" dt="0"/>
  <p:txStyles>
    <p:titleStyle>
      <a:lvl1pPr marL="0" marR="0" indent="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1pPr>
      <a:lvl2pPr marL="0" marR="0" indent="4572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2pPr>
      <a:lvl3pPr marL="0" marR="0" indent="9144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3pPr>
      <a:lvl4pPr marL="0" marR="0" indent="13716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4pPr>
      <a:lvl5pPr marL="0" marR="0" indent="18288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5pPr>
      <a:lvl6pPr marL="0" marR="0" indent="22860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6pPr>
      <a:lvl7pPr marL="0" marR="0" indent="27432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7pPr>
      <a:lvl8pPr marL="0" marR="0" indent="32004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8pPr>
      <a:lvl9pPr marL="0" marR="0" indent="36576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9pPr>
    </p:titleStyle>
    <p:bodyStyle>
      <a:lvl1pPr marL="0" marR="0" indent="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1pPr>
      <a:lvl2pPr marL="0" marR="0" indent="457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2pPr>
      <a:lvl3pPr marL="0" marR="0" indent="914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3pPr>
      <a:lvl4pPr marL="0" marR="0" indent="1371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4pPr>
      <a:lvl5pPr marL="0" marR="0" indent="18288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5pPr>
      <a:lvl6pPr marL="0" marR="0" indent="22860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6pPr>
      <a:lvl7pPr marL="0" marR="0" indent="2743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7pPr>
      <a:lvl8pPr marL="0" marR="0" indent="3200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8pPr>
      <a:lvl9pPr marL="0" marR="0" indent="3657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9pPr>
    </p:bodyStyle>
    <p:otherStyle>
      <a:lvl1pPr marL="0" marR="0" indent="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1pPr>
      <a:lvl2pPr marL="0" marR="0" indent="4572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2pPr>
      <a:lvl3pPr marL="0" marR="0" indent="9144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3pPr>
      <a:lvl4pPr marL="0" marR="0" indent="13716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4pPr>
      <a:lvl5pPr marL="0" marR="0" indent="18288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5pPr>
      <a:lvl6pPr marL="0" marR="0" indent="22860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6pPr>
      <a:lvl7pPr marL="0" marR="0" indent="27432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7pPr>
      <a:lvl8pPr marL="0" marR="0" indent="32004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8pPr>
      <a:lvl9pPr marL="0" marR="0" indent="36576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magine" descr="Immagine"/>
          <p:cNvPicPr>
            <a:picLocks noChangeAspect="1"/>
          </p:cNvPicPr>
          <p:nvPr/>
        </p:nvPicPr>
        <p:blipFill>
          <a:blip r:embed="rId2"/>
          <a:stretch>
            <a:fillRect/>
          </a:stretch>
        </p:blipFill>
        <p:spPr>
          <a:xfrm>
            <a:off x="19629831" y="15811500"/>
            <a:ext cx="3865169" cy="558152"/>
          </a:xfrm>
          <a:prstGeom prst="rect">
            <a:avLst/>
          </a:prstGeom>
          <a:ln w="12700">
            <a:miter lim="400000"/>
          </a:ln>
        </p:spPr>
      </p:pic>
      <p:sp>
        <p:nvSpPr>
          <p:cNvPr id="32" name="Cerchio"/>
          <p:cNvSpPr/>
          <p:nvPr/>
        </p:nvSpPr>
        <p:spPr>
          <a:xfrm>
            <a:off x="-6967971" y="-12184231"/>
            <a:ext cx="16956053" cy="16956053"/>
          </a:xfrm>
          <a:prstGeom prst="ellipse">
            <a:avLst/>
          </a:prstGeom>
          <a:ln w="114300">
            <a:solidFill>
              <a:srgbClr val="EFAB55"/>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33" name="Triangolo"/>
          <p:cNvSpPr/>
          <p:nvPr/>
        </p:nvSpPr>
        <p:spPr>
          <a:xfrm rot="2335252">
            <a:off x="-14679473" y="7961829"/>
            <a:ext cx="27233365" cy="221533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34" name="Rettangolo"/>
          <p:cNvSpPr/>
          <p:nvPr/>
        </p:nvSpPr>
        <p:spPr>
          <a:xfrm rot="16951298">
            <a:off x="19208740" y="11623798"/>
            <a:ext cx="11480801" cy="13970001"/>
          </a:xfrm>
          <a:prstGeom prst="rect">
            <a:avLst/>
          </a:prstGeom>
          <a:ln w="114300">
            <a:solidFill>
              <a:srgbClr val="E54646"/>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35" name="Forma"/>
          <p:cNvSpPr/>
          <p:nvPr/>
        </p:nvSpPr>
        <p:spPr>
          <a:xfrm rot="732001">
            <a:off x="13278077" y="-13958941"/>
            <a:ext cx="21640801" cy="18741309"/>
          </a:xfrm>
          <a:custGeom>
            <a:avLst/>
            <a:gdLst/>
            <a:ahLst/>
            <a:cxnLst>
              <a:cxn ang="0">
                <a:pos x="wd2" y="hd2"/>
              </a:cxn>
              <a:cxn ang="5400000">
                <a:pos x="wd2" y="hd2"/>
              </a:cxn>
              <a:cxn ang="10800000">
                <a:pos x="wd2" y="hd2"/>
              </a:cxn>
              <a:cxn ang="16200000">
                <a:pos x="wd2" y="hd2"/>
              </a:cxn>
            </a:cxnLst>
            <a:rect l="0" t="0" r="r" b="b"/>
            <a:pathLst>
              <a:path w="21600" h="21600" extrusionOk="0">
                <a:moveTo>
                  <a:pt x="5403" y="0"/>
                </a:moveTo>
                <a:lnTo>
                  <a:pt x="0" y="10797"/>
                </a:lnTo>
                <a:lnTo>
                  <a:pt x="0" y="10803"/>
                </a:lnTo>
                <a:lnTo>
                  <a:pt x="5403" y="21600"/>
                </a:lnTo>
                <a:lnTo>
                  <a:pt x="16195" y="21600"/>
                </a:lnTo>
                <a:lnTo>
                  <a:pt x="21600" y="10803"/>
                </a:lnTo>
                <a:lnTo>
                  <a:pt x="21600" y="10797"/>
                </a:lnTo>
                <a:lnTo>
                  <a:pt x="16195" y="0"/>
                </a:lnTo>
                <a:lnTo>
                  <a:pt x="5403" y="0"/>
                </a:lnTo>
                <a:close/>
              </a:path>
            </a:pathLst>
          </a:custGeom>
          <a:ln w="114300">
            <a:solidFill>
              <a:srgbClr val="2E598C"/>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36" name="In Emilia-Romagna il futuro…"/>
          <p:cNvSpPr txBox="1"/>
          <p:nvPr/>
        </p:nvSpPr>
        <p:spPr>
          <a:xfrm>
            <a:off x="4215632" y="9510744"/>
            <a:ext cx="17619899"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r>
              <a:rPr lang="it-IT" sz="4400" b="1" dirty="0">
                <a:solidFill>
                  <a:schemeClr val="tx1">
                    <a:lumMod val="75000"/>
                  </a:schemeClr>
                </a:solidFill>
                <a:latin typeface="Century Gothic" panose="020B0502020202020204" pitchFamily="34" charset="0"/>
              </a:rPr>
              <a:t>LA</a:t>
            </a:r>
            <a:r>
              <a:rPr lang="it-IT" sz="4400" dirty="0">
                <a:solidFill>
                  <a:schemeClr val="tx1">
                    <a:lumMod val="75000"/>
                  </a:schemeClr>
                </a:solidFill>
                <a:latin typeface="Century Gothic" panose="020B0502020202020204" pitchFamily="34" charset="0"/>
              </a:rPr>
              <a:t> </a:t>
            </a:r>
            <a:r>
              <a:rPr lang="it-IT" sz="4400" b="1" dirty="0">
                <a:solidFill>
                  <a:schemeClr val="tx1">
                    <a:lumMod val="75000"/>
                  </a:schemeClr>
                </a:solidFill>
                <a:latin typeface="Century Gothic" panose="020B0502020202020204" pitchFamily="34" charset="0"/>
              </a:rPr>
              <a:t>TRANSIZIONE ECOLOGICA ATTRAVERSO IL PERCORSO PER LA NEUTRALITA’ CARBONICA PRIMA DEL 2050</a:t>
            </a:r>
          </a:p>
        </p:txBody>
      </p:sp>
      <p:sp>
        <p:nvSpPr>
          <p:cNvPr id="2" name="Segnaposto numero diapositiva 1">
            <a:extLst>
              <a:ext uri="{FF2B5EF4-FFF2-40B4-BE49-F238E27FC236}">
                <a16:creationId xmlns:a16="http://schemas.microsoft.com/office/drawing/2014/main" id="{138CEF99-91A5-43E4-98D1-040326D1A47C}"/>
              </a:ext>
            </a:extLst>
          </p:cNvPr>
          <p:cNvSpPr>
            <a:spLocks noGrp="1"/>
          </p:cNvSpPr>
          <p:nvPr>
            <p:ph type="sldNum" sz="quarter" idx="2"/>
          </p:nvPr>
        </p:nvSpPr>
        <p:spPr>
          <a:xfrm>
            <a:off x="12449378" y="14926693"/>
            <a:ext cx="259686" cy="441146"/>
          </a:xfrm>
        </p:spPr>
        <p:txBody>
          <a:bodyPr/>
          <a:lstStyle/>
          <a:p>
            <a:r>
              <a:rPr lang="it-IT" dirty="0"/>
              <a:t>1</a:t>
            </a:r>
          </a:p>
        </p:txBody>
      </p:sp>
      <p:pic>
        <p:nvPicPr>
          <p:cNvPr id="11" name="Immagine" descr="Immagine">
            <a:extLst>
              <a:ext uri="{FF2B5EF4-FFF2-40B4-BE49-F238E27FC236}">
                <a16:creationId xmlns:a16="http://schemas.microsoft.com/office/drawing/2014/main" id="{3091DBE3-CBD2-46BE-BA80-E970B70F055C}"/>
              </a:ext>
            </a:extLst>
          </p:cNvPr>
          <p:cNvPicPr>
            <a:picLocks noChangeAspect="1"/>
          </p:cNvPicPr>
          <p:nvPr/>
        </p:nvPicPr>
        <p:blipFill>
          <a:blip r:embed="rId3"/>
          <a:stretch>
            <a:fillRect/>
          </a:stretch>
        </p:blipFill>
        <p:spPr>
          <a:xfrm>
            <a:off x="9653285" y="2390398"/>
            <a:ext cx="4869497" cy="3820244"/>
          </a:xfrm>
          <a:prstGeom prst="rect">
            <a:avLst/>
          </a:prstGeom>
          <a:ln w="12700">
            <a:miter lim="400000"/>
          </a:ln>
        </p:spPr>
      </p:pic>
      <p:pic>
        <p:nvPicPr>
          <p:cNvPr id="5" name="Elemento grafico 4" descr="Albero feste contorno">
            <a:extLst>
              <a:ext uri="{FF2B5EF4-FFF2-40B4-BE49-F238E27FC236}">
                <a16:creationId xmlns:a16="http://schemas.microsoft.com/office/drawing/2014/main" id="{646370F8-5014-5058-1FC3-946D05CE9B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8586" y="12543658"/>
            <a:ext cx="1691833" cy="1691833"/>
          </a:xfrm>
          <a:prstGeom prst="rect">
            <a:avLst/>
          </a:prstGeom>
        </p:spPr>
      </p:pic>
      <p:pic>
        <p:nvPicPr>
          <p:cNvPr id="7" name="Elemento grafico 6" descr="Agrifoglio con riempimento a tinta unita">
            <a:extLst>
              <a:ext uri="{FF2B5EF4-FFF2-40B4-BE49-F238E27FC236}">
                <a16:creationId xmlns:a16="http://schemas.microsoft.com/office/drawing/2014/main" id="{218F610C-9118-B8DF-DEAC-588CC0D14F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653543">
            <a:off x="8908537" y="13389593"/>
            <a:ext cx="1203767" cy="1204829"/>
          </a:xfrm>
          <a:prstGeom prst="rect">
            <a:avLst/>
          </a:prstGeom>
        </p:spPr>
      </p:pic>
      <p:sp>
        <p:nvSpPr>
          <p:cNvPr id="8" name="CasellaDiTesto 7">
            <a:extLst>
              <a:ext uri="{FF2B5EF4-FFF2-40B4-BE49-F238E27FC236}">
                <a16:creationId xmlns:a16="http://schemas.microsoft.com/office/drawing/2014/main" id="{97FC95DA-E3EC-1AF3-3C93-512FAB75247C}"/>
              </a:ext>
            </a:extLst>
          </p:cNvPr>
          <p:cNvSpPr txBox="1"/>
          <p:nvPr/>
        </p:nvSpPr>
        <p:spPr>
          <a:xfrm>
            <a:off x="5249219" y="7070733"/>
            <a:ext cx="16111783"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3063727" rtl="0" fontAlgn="auto" latinLnBrk="0" hangingPunct="0">
              <a:lnSpc>
                <a:spcPct val="100000"/>
              </a:lnSpc>
              <a:spcBef>
                <a:spcPts val="0"/>
              </a:spcBef>
              <a:spcAft>
                <a:spcPts val="0"/>
              </a:spcAft>
              <a:buClrTx/>
              <a:buSzTx/>
              <a:buFontTx/>
              <a:buNone/>
              <a:tabLst/>
            </a:pPr>
            <a:r>
              <a:rPr kumimoji="0" lang="it-IT" sz="4800" b="1" i="0" u="none" strike="noStrike" cap="none" spc="0" normalizeH="0" baseline="0" dirty="0">
                <a:ln>
                  <a:noFill/>
                </a:ln>
                <a:solidFill>
                  <a:schemeClr val="accent3">
                    <a:lumMod val="50000"/>
                  </a:schemeClr>
                </a:solidFill>
                <a:effectLst/>
                <a:uFillTx/>
                <a:latin typeface="Century Gothic" panose="020B0502020202020204" pitchFamily="34" charset="0"/>
                <a:sym typeface="Helvetica Neue"/>
              </a:rPr>
              <a:t>Obiettivo Strategico 2 </a:t>
            </a:r>
          </a:p>
          <a:p>
            <a:pPr marL="0" marR="0" indent="0" algn="ctr" defTabSz="3063727" rtl="0" fontAlgn="auto" latinLnBrk="0" hangingPunct="0">
              <a:lnSpc>
                <a:spcPct val="100000"/>
              </a:lnSpc>
              <a:spcBef>
                <a:spcPts val="0"/>
              </a:spcBef>
              <a:spcAft>
                <a:spcPts val="0"/>
              </a:spcAft>
              <a:buClrTx/>
              <a:buSzTx/>
              <a:buFontTx/>
              <a:buNone/>
              <a:tabLst/>
            </a:pPr>
            <a:r>
              <a:rPr lang="it-IT" sz="4800" b="1" dirty="0">
                <a:solidFill>
                  <a:schemeClr val="accent3">
                    <a:lumMod val="50000"/>
                  </a:schemeClr>
                </a:solidFill>
                <a:latin typeface="Century Gothic" panose="020B0502020202020204" pitchFamily="34" charset="0"/>
              </a:rPr>
              <a:t>Emilia-Romagna, regione della Transizione Ecologica </a:t>
            </a:r>
            <a:endParaRPr kumimoji="0" lang="it-IT" sz="4800" b="1" i="0" u="none" strike="noStrike" cap="none" spc="0" normalizeH="0" baseline="0" dirty="0">
              <a:ln>
                <a:noFill/>
              </a:ln>
              <a:solidFill>
                <a:schemeClr val="accent3">
                  <a:lumMod val="50000"/>
                </a:schemeClr>
              </a:solidFill>
              <a:effectLst/>
              <a:uFillTx/>
              <a:latin typeface="Century Gothic" panose="020B0502020202020204" pitchFamily="34" charset="0"/>
              <a:sym typeface="Helvetica Neue"/>
            </a:endParaRPr>
          </a:p>
        </p:txBody>
      </p:sp>
      <p:sp>
        <p:nvSpPr>
          <p:cNvPr id="9" name="CasellaDiTesto 8">
            <a:extLst>
              <a:ext uri="{FF2B5EF4-FFF2-40B4-BE49-F238E27FC236}">
                <a16:creationId xmlns:a16="http://schemas.microsoft.com/office/drawing/2014/main" id="{89BD1CBB-93CC-E6FC-FAC4-85EE9CE6F9FA}"/>
              </a:ext>
            </a:extLst>
          </p:cNvPr>
          <p:cNvSpPr txBox="1"/>
          <p:nvPr/>
        </p:nvSpPr>
        <p:spPr>
          <a:xfrm>
            <a:off x="9708242" y="13172408"/>
            <a:ext cx="6001643"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3063727" rtl="0" fontAlgn="auto" latinLnBrk="0" hangingPunct="0">
              <a:lnSpc>
                <a:spcPct val="100000"/>
              </a:lnSpc>
              <a:spcBef>
                <a:spcPts val="0"/>
              </a:spcBef>
              <a:spcAft>
                <a:spcPts val="0"/>
              </a:spcAft>
              <a:buClrTx/>
              <a:buSzTx/>
              <a:buFontTx/>
              <a:buNone/>
              <a:tabLst/>
            </a:pPr>
            <a:r>
              <a:rPr lang="it-IT" sz="3200" b="1" i="1" dirty="0">
                <a:solidFill>
                  <a:schemeClr val="accent3">
                    <a:lumMod val="50000"/>
                  </a:schemeClr>
                </a:solidFill>
                <a:latin typeface="Century Gothic" panose="020B0502020202020204" pitchFamily="34" charset="0"/>
              </a:rPr>
              <a:t>Conferenza di organizzazione</a:t>
            </a:r>
          </a:p>
          <a:p>
            <a:pPr marL="0" marR="0" indent="0" algn="ctr" defTabSz="3063727" rtl="0" fontAlgn="auto" latinLnBrk="0" hangingPunct="0">
              <a:lnSpc>
                <a:spcPct val="100000"/>
              </a:lnSpc>
              <a:spcBef>
                <a:spcPts val="0"/>
              </a:spcBef>
              <a:spcAft>
                <a:spcPts val="0"/>
              </a:spcAft>
              <a:buClrTx/>
              <a:buSzTx/>
              <a:buFontTx/>
              <a:buNone/>
              <a:tabLst/>
            </a:pPr>
            <a:r>
              <a:rPr lang="it-IT" sz="3200" b="1" i="1" dirty="0">
                <a:solidFill>
                  <a:schemeClr val="accent3">
                    <a:lumMod val="50000"/>
                  </a:schemeClr>
                </a:solidFill>
                <a:latin typeface="Century Gothic" panose="020B0502020202020204" pitchFamily="34" charset="0"/>
              </a:rPr>
              <a:t>22 dicembre 2022</a:t>
            </a:r>
            <a:endParaRPr kumimoji="0" lang="it-IT" sz="3200" b="1" i="1" u="none" strike="noStrike" cap="none" spc="0" normalizeH="0" baseline="0" dirty="0">
              <a:ln>
                <a:noFill/>
              </a:ln>
              <a:solidFill>
                <a:schemeClr val="accent3">
                  <a:lumMod val="50000"/>
                </a:schemeClr>
              </a:solidFill>
              <a:effectLst/>
              <a:uFillTx/>
              <a:latin typeface="Century Gothic" panose="020B0502020202020204" pitchFamily="34" charset="0"/>
              <a:sym typeface="Helvetica Neue"/>
            </a:endParaRPr>
          </a:p>
        </p:txBody>
      </p:sp>
    </p:spTree>
    <p:extLst>
      <p:ext uri="{BB962C8B-B14F-4D97-AF65-F5344CB8AC3E}">
        <p14:creationId xmlns:p14="http://schemas.microsoft.com/office/powerpoint/2010/main" val="384811414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olo capitolo"/>
          <p:cNvSpPr txBox="1"/>
          <p:nvPr/>
        </p:nvSpPr>
        <p:spPr>
          <a:xfrm>
            <a:off x="4499088" y="1056439"/>
            <a:ext cx="1193115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5800" dirty="0"/>
              <a:t>Patto per il Lavoro e per il Clima</a:t>
            </a:r>
            <a:endParaRPr sz="5800" dirty="0"/>
          </a:p>
        </p:txBody>
      </p:sp>
      <p:sp>
        <p:nvSpPr>
          <p:cNvPr id="170" name="Lorem ipsum dolor sit amet"/>
          <p:cNvSpPr txBox="1"/>
          <p:nvPr/>
        </p:nvSpPr>
        <p:spPr>
          <a:xfrm>
            <a:off x="11429899" y="2358260"/>
            <a:ext cx="11326819" cy="945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600">
                <a:solidFill>
                  <a:srgbClr val="000000"/>
                </a:solidFill>
                <a:latin typeface="Century Gothic"/>
                <a:ea typeface="Century Gothic"/>
                <a:cs typeface="Century Gothic"/>
                <a:sym typeface="Century Gothic"/>
              </a:defRPr>
            </a:lvl1pPr>
          </a:lstStyle>
          <a:p>
            <a:pPr>
              <a:lnSpc>
                <a:spcPct val="107000"/>
              </a:lnSpc>
              <a:spcAft>
                <a:spcPts val="800"/>
              </a:spcAft>
            </a:pPr>
            <a:r>
              <a:rPr lang="it-IT" sz="5400" b="1"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Che cosa abbiamo già condiviso</a:t>
            </a:r>
            <a:endParaRPr lang="it-IT" sz="5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1"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1920989" y="3684534"/>
            <a:ext cx="15655812" cy="125661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just">
              <a:lnSpc>
                <a:spcPct val="150000"/>
              </a:lnSpc>
            </a:pPr>
            <a:r>
              <a:rPr lang="it-IT" sz="3200" b="1" dirty="0">
                <a:solidFill>
                  <a:schemeClr val="bg2">
                    <a:lumMod val="10000"/>
                  </a:schemeClr>
                </a:solidFill>
                <a:latin typeface="Century Gothic" panose="020B0502020202020204" pitchFamily="34" charset="0"/>
                <a:ea typeface="Calibri" panose="020F0502020204030204" pitchFamily="34" charset="0"/>
                <a:cs typeface="Times New Roman" panose="02020603050405020304" pitchFamily="18" charset="0"/>
              </a:rPr>
              <a:t>U</a:t>
            </a:r>
            <a:r>
              <a:rPr lang="it-IT" sz="3200" b="1" dirty="0">
                <a:solidFill>
                  <a:schemeClr val="bg2">
                    <a:lumMod val="10000"/>
                  </a:schemeClr>
                </a:solidFill>
                <a:effectLst/>
                <a:latin typeface="Century Gothic" panose="020B0502020202020204" pitchFamily="34" charset="0"/>
                <a:ea typeface="Calibri" panose="020F0502020204030204" pitchFamily="34" charset="0"/>
                <a:cs typeface="Times New Roman" panose="02020603050405020304" pitchFamily="18" charset="0"/>
              </a:rPr>
              <a:t>n progetto per l'Emilia-Romagna</a:t>
            </a:r>
          </a:p>
          <a:p>
            <a:pPr algn="just">
              <a:lnSpc>
                <a:spcPct val="150000"/>
              </a:lnSpc>
            </a:pPr>
            <a:r>
              <a:rPr lang="it-IT" sz="3200" dirty="0">
                <a:solidFill>
                  <a:schemeClr val="bg2">
                    <a:lumMod val="10000"/>
                  </a:schemeClr>
                </a:solidFill>
                <a:latin typeface="Century Gothic" panose="020B0502020202020204" pitchFamily="34" charset="0"/>
                <a:cs typeface="Times New Roman" panose="02020603050405020304" pitchFamily="18" charset="0"/>
              </a:rPr>
              <a:t>«Il Patto per il Lavoro e per il Clima si inserisce all’interno delle strategie del Paese e di quelle dell’Unione Europea verso la </a:t>
            </a:r>
            <a:r>
              <a:rPr lang="it-IT" sz="3200" b="1" dirty="0">
                <a:solidFill>
                  <a:schemeClr val="bg2">
                    <a:lumMod val="10000"/>
                  </a:schemeClr>
                </a:solidFill>
                <a:latin typeface="Century Gothic" panose="020B0502020202020204" pitchFamily="34" charset="0"/>
                <a:cs typeface="Times New Roman" panose="02020603050405020304" pitchFamily="18" charset="0"/>
              </a:rPr>
              <a:t>neutralità climatica al 2050 </a:t>
            </a:r>
            <a:r>
              <a:rPr lang="it-IT" sz="3200" dirty="0">
                <a:solidFill>
                  <a:schemeClr val="bg2">
                    <a:lumMod val="10000"/>
                  </a:schemeClr>
                </a:solidFill>
                <a:latin typeface="Century Gothic" panose="020B0502020202020204" pitchFamily="34" charset="0"/>
                <a:cs typeface="Times New Roman" panose="02020603050405020304" pitchFamily="18" charset="0"/>
              </a:rPr>
              <a:t>e di </a:t>
            </a:r>
            <a:r>
              <a:rPr lang="it-IT" sz="3200" b="1" dirty="0">
                <a:solidFill>
                  <a:schemeClr val="bg2">
                    <a:lumMod val="10000"/>
                  </a:schemeClr>
                </a:solidFill>
                <a:latin typeface="Century Gothic" panose="020B0502020202020204" pitchFamily="34" charset="0"/>
                <a:cs typeface="Times New Roman" panose="02020603050405020304" pitchFamily="18" charset="0"/>
              </a:rPr>
              <a:t>rilancio e transizione verso un’economia più sostenibile dal punto di vista ambientale e sociale</a:t>
            </a:r>
            <a:r>
              <a:rPr lang="it-IT" sz="3200" dirty="0">
                <a:solidFill>
                  <a:schemeClr val="bg2">
                    <a:lumMod val="10000"/>
                  </a:schemeClr>
                </a:solidFill>
                <a:latin typeface="Century Gothic" panose="020B0502020202020204" pitchFamily="34" charset="0"/>
                <a:cs typeface="Times New Roman" panose="02020603050405020304" pitchFamily="18" charset="0"/>
              </a:rPr>
              <a:t>»</a:t>
            </a:r>
          </a:p>
          <a:p>
            <a:pPr algn="just">
              <a:lnSpc>
                <a:spcPct val="150000"/>
              </a:lnSpc>
            </a:pPr>
            <a:r>
              <a:rPr lang="it-IT" sz="3200" b="1" dirty="0">
                <a:solidFill>
                  <a:schemeClr val="bg2">
                    <a:lumMod val="10000"/>
                  </a:schemeClr>
                </a:solidFill>
                <a:effectLst/>
                <a:latin typeface="Century Gothic" panose="020B0502020202020204" pitchFamily="34" charset="0"/>
                <a:ea typeface="Calibri" panose="020F0502020204030204" pitchFamily="34" charset="0"/>
                <a:cs typeface="Times New Roman" panose="02020603050405020304" pitchFamily="18" charset="0"/>
              </a:rPr>
              <a:t>Emilia-Romagna, regione della transizione ecologica </a:t>
            </a:r>
          </a:p>
          <a:p>
            <a:pPr algn="just">
              <a:lnSpc>
                <a:spcPct val="150000"/>
              </a:lnSpc>
            </a:pPr>
            <a:r>
              <a:rPr lang="it-IT" sz="3200" dirty="0">
                <a:solidFill>
                  <a:schemeClr val="bg2">
                    <a:lumMod val="10000"/>
                  </a:schemeClr>
                </a:solidFill>
                <a:latin typeface="Century Gothic" panose="020B0502020202020204" pitchFamily="34" charset="0"/>
                <a:cs typeface="Times New Roman" panose="02020603050405020304" pitchFamily="18" charset="0"/>
              </a:rPr>
              <a:t>«</a:t>
            </a:r>
            <a:r>
              <a:rPr lang="it-IT" sz="3200" b="1" dirty="0">
                <a:solidFill>
                  <a:schemeClr val="accent3">
                    <a:lumMod val="50000"/>
                  </a:schemeClr>
                </a:solidFill>
                <a:latin typeface="Century Gothic" panose="020B0502020202020204" pitchFamily="34" charset="0"/>
                <a:cs typeface="Times New Roman" panose="02020603050405020304" pitchFamily="18" charset="0"/>
              </a:rPr>
              <a:t>Accelerare la transizione ecologica per raggiungere la neutralità carbonica prima del 2050 e passare alle energie pulite e rinnovabili entro il 2035; coniugare produttività, equità e sostenibilità, generando nuovo lavoro di qualità</a:t>
            </a:r>
            <a:r>
              <a:rPr lang="it-IT" sz="3200" b="1" dirty="0">
                <a:solidFill>
                  <a:schemeClr val="bg2">
                    <a:lumMod val="10000"/>
                  </a:schemeClr>
                </a:solidFill>
                <a:latin typeface="Century Gothic" panose="020B0502020202020204" pitchFamily="34" charset="0"/>
                <a:cs typeface="Times New Roman" panose="02020603050405020304" pitchFamily="18" charset="0"/>
              </a:rPr>
              <a:t>»</a:t>
            </a:r>
            <a:endParaRPr lang="it-IT" sz="3200" b="1" dirty="0">
              <a:solidFill>
                <a:schemeClr val="bg2">
                  <a:lumMod val="1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pPr>
            <a:r>
              <a:rPr lang="it-IT" sz="3200" dirty="0">
                <a:solidFill>
                  <a:schemeClr val="bg2">
                    <a:lumMod val="10000"/>
                  </a:schemeClr>
                </a:solidFill>
                <a:latin typeface="Century Gothic" panose="020B0502020202020204" pitchFamily="34" charset="0"/>
                <a:cs typeface="Times New Roman" panose="02020603050405020304" pitchFamily="18" charset="0"/>
              </a:rPr>
              <a:t>Gli obiettivi condivisi attraverso il Patto saranno alla base del </a:t>
            </a:r>
            <a:r>
              <a:rPr lang="it-IT" sz="3200" b="1" dirty="0">
                <a:solidFill>
                  <a:schemeClr val="bg2">
                    <a:lumMod val="10000"/>
                  </a:schemeClr>
                </a:solidFill>
                <a:latin typeface="Century Gothic" panose="020B0502020202020204" pitchFamily="34" charset="0"/>
                <a:cs typeface="Times New Roman" panose="02020603050405020304" pitchFamily="18" charset="0"/>
              </a:rPr>
              <a:t>Percorso regionale per la neutralità carbonica prima del 2050</a:t>
            </a:r>
            <a:r>
              <a:rPr lang="it-IT" sz="3200" dirty="0">
                <a:solidFill>
                  <a:schemeClr val="bg2">
                    <a:lumMod val="10000"/>
                  </a:schemeClr>
                </a:solidFill>
                <a:latin typeface="Century Gothic" panose="020B0502020202020204" pitchFamily="34" charset="0"/>
                <a:cs typeface="Times New Roman" panose="02020603050405020304" pitchFamily="18" charset="0"/>
              </a:rPr>
              <a:t>, che sarà </a:t>
            </a:r>
            <a:r>
              <a:rPr lang="it-IT" sz="3200" b="1" dirty="0">
                <a:solidFill>
                  <a:schemeClr val="bg2">
                    <a:lumMod val="10000"/>
                  </a:schemeClr>
                </a:solidFill>
                <a:latin typeface="Century Gothic" panose="020B0502020202020204" pitchFamily="34" charset="0"/>
                <a:cs typeface="Times New Roman" panose="02020603050405020304" pitchFamily="18" charset="0"/>
              </a:rPr>
              <a:t>delineato con il coinvolgimento degli stessi firmatari </a:t>
            </a:r>
            <a:r>
              <a:rPr lang="it-IT" sz="3200" dirty="0">
                <a:solidFill>
                  <a:schemeClr val="bg2">
                    <a:lumMod val="10000"/>
                  </a:schemeClr>
                </a:solidFill>
                <a:latin typeface="Century Gothic" panose="020B0502020202020204" pitchFamily="34" charset="0"/>
                <a:cs typeface="Times New Roman" panose="02020603050405020304" pitchFamily="18" charset="0"/>
              </a:rPr>
              <a:t>e comprenderà le strategie di azione integrate nei diversi settori volte all’ assorbimento, mitigazione e riduzione delle emissioni di gas climalteranti, la </a:t>
            </a:r>
            <a:r>
              <a:rPr lang="it-IT" sz="3200" b="1" dirty="0">
                <a:solidFill>
                  <a:schemeClr val="bg2">
                    <a:lumMod val="10000"/>
                  </a:schemeClr>
                </a:solidFill>
                <a:latin typeface="Century Gothic" panose="020B0502020202020204" pitchFamily="34" charset="0"/>
                <a:cs typeface="Times New Roman" panose="02020603050405020304" pitchFamily="18" charset="0"/>
              </a:rPr>
              <a:t>definizione di target intermedi </a:t>
            </a:r>
            <a:r>
              <a:rPr lang="it-IT" sz="3200" dirty="0">
                <a:solidFill>
                  <a:schemeClr val="bg2">
                    <a:lumMod val="10000"/>
                  </a:schemeClr>
                </a:solidFill>
                <a:latin typeface="Century Gothic" panose="020B0502020202020204" pitchFamily="34" charset="0"/>
                <a:cs typeface="Times New Roman" panose="02020603050405020304" pitchFamily="18" charset="0"/>
              </a:rPr>
              <a:t>e di strumenti per raccogliere dati uniformi e monitorare il raggiungimento degli obiettivi.</a:t>
            </a:r>
          </a:p>
          <a:p>
            <a:pPr algn="just">
              <a:lnSpc>
                <a:spcPct val="150000"/>
              </a:lnSpc>
            </a:pPr>
            <a:endParaRPr lang="it-IT" sz="3200" dirty="0">
              <a:solidFill>
                <a:schemeClr val="bg2">
                  <a:lumMod val="1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72" name="Triangolo"/>
          <p:cNvSpPr/>
          <p:nvPr/>
        </p:nvSpPr>
        <p:spPr>
          <a:xfrm rot="5839605" flipH="1">
            <a:off x="19928806" y="13901086"/>
            <a:ext cx="6181704" cy="50285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3" name="Cerchio"/>
          <p:cNvSpPr/>
          <p:nvPr/>
        </p:nvSpPr>
        <p:spPr>
          <a:xfrm rot="1267324" flipH="1">
            <a:off x="18564584" y="13497163"/>
            <a:ext cx="8384268" cy="8384269"/>
          </a:xfrm>
          <a:prstGeom prst="ellipse">
            <a:avLst/>
          </a:prstGeom>
          <a:ln w="63500">
            <a:solidFill>
              <a:srgbClr val="EFAB55"/>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4" name="Forma"/>
          <p:cNvSpPr/>
          <p:nvPr/>
        </p:nvSpPr>
        <p:spPr>
          <a:xfrm rot="16077880">
            <a:off x="-2987274" y="14425810"/>
            <a:ext cx="7459020" cy="6459640"/>
          </a:xfrm>
          <a:custGeom>
            <a:avLst/>
            <a:gdLst/>
            <a:ahLst/>
            <a:cxnLst>
              <a:cxn ang="0">
                <a:pos x="wd2" y="hd2"/>
              </a:cxn>
              <a:cxn ang="5400000">
                <a:pos x="wd2" y="hd2"/>
              </a:cxn>
              <a:cxn ang="10800000">
                <a:pos x="wd2" y="hd2"/>
              </a:cxn>
              <a:cxn ang="16200000">
                <a:pos x="wd2" y="hd2"/>
              </a:cxn>
            </a:cxnLst>
            <a:rect l="0" t="0" r="r" b="b"/>
            <a:pathLst>
              <a:path w="21600" h="21600" extrusionOk="0">
                <a:moveTo>
                  <a:pt x="5403" y="0"/>
                </a:moveTo>
                <a:lnTo>
                  <a:pt x="0" y="10797"/>
                </a:lnTo>
                <a:lnTo>
                  <a:pt x="0" y="10803"/>
                </a:lnTo>
                <a:lnTo>
                  <a:pt x="5403" y="21600"/>
                </a:lnTo>
                <a:lnTo>
                  <a:pt x="16195" y="21600"/>
                </a:lnTo>
                <a:lnTo>
                  <a:pt x="21600" y="10803"/>
                </a:lnTo>
                <a:lnTo>
                  <a:pt x="21600" y="10797"/>
                </a:lnTo>
                <a:lnTo>
                  <a:pt x="16195" y="0"/>
                </a:lnTo>
                <a:lnTo>
                  <a:pt x="5403" y="0"/>
                </a:lnTo>
                <a:close/>
              </a:path>
            </a:pathLst>
          </a:custGeom>
          <a:ln w="63500">
            <a:solidFill>
              <a:srgbClr val="2E598C"/>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5" name="Rettangolo"/>
          <p:cNvSpPr/>
          <p:nvPr/>
        </p:nvSpPr>
        <p:spPr>
          <a:xfrm rot="15780000">
            <a:off x="-8887667" y="-9829408"/>
            <a:ext cx="11480801" cy="12902484"/>
          </a:xfrm>
          <a:prstGeom prst="rect">
            <a:avLst/>
          </a:prstGeom>
          <a:ln w="63500">
            <a:solidFill>
              <a:srgbClr val="E54646"/>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176"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177"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178" name="10 Febbraio 2021"/>
          <p:cNvSpPr txBox="1"/>
          <p:nvPr/>
        </p:nvSpPr>
        <p:spPr>
          <a:xfrm>
            <a:off x="650987" y="820477"/>
            <a:ext cx="2814108"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2400" b="1">
                <a:solidFill>
                  <a:srgbClr val="000000"/>
                </a:solidFill>
                <a:latin typeface="Century Gothic"/>
                <a:ea typeface="Century Gothic"/>
                <a:cs typeface="Century Gothic"/>
                <a:sym typeface="Century Gothic"/>
              </a:defRPr>
            </a:lvl1pPr>
          </a:lstStyle>
          <a:p>
            <a:r>
              <a:rPr lang="it-IT" dirty="0"/>
              <a:t>22 dicembre 2022</a:t>
            </a:r>
            <a:endParaRPr dirty="0"/>
          </a:p>
        </p:txBody>
      </p:sp>
      <p:sp>
        <p:nvSpPr>
          <p:cNvPr id="2" name="Segnaposto numero diapositiva 1">
            <a:extLst>
              <a:ext uri="{FF2B5EF4-FFF2-40B4-BE49-F238E27FC236}">
                <a16:creationId xmlns:a16="http://schemas.microsoft.com/office/drawing/2014/main" id="{79CE5799-8941-4D05-88E8-DCDDCFF2C29E}"/>
              </a:ext>
            </a:extLst>
          </p:cNvPr>
          <p:cNvSpPr>
            <a:spLocks noGrp="1"/>
          </p:cNvSpPr>
          <p:nvPr>
            <p:ph type="sldNum" sz="quarter" idx="2"/>
          </p:nvPr>
        </p:nvSpPr>
        <p:spPr>
          <a:xfrm>
            <a:off x="12055908" y="14773403"/>
            <a:ext cx="259686" cy="441146"/>
          </a:xfrm>
        </p:spPr>
        <p:txBody>
          <a:bodyPr/>
          <a:lstStyle/>
          <a:p>
            <a:fld id="{86CB4B4D-7CA3-9044-876B-883B54F8677D}" type="slidenum">
              <a:rPr lang="it-IT" smtClean="0">
                <a:latin typeface="Century Gothic" panose="020B0502020202020204" pitchFamily="34" charset="0"/>
              </a:rPr>
              <a:t>2</a:t>
            </a:fld>
            <a:endParaRPr lang="it-IT" dirty="0">
              <a:latin typeface="Century Gothic" panose="020B0502020202020204" pitchFamily="34" charset="0"/>
            </a:endParaRPr>
          </a:p>
        </p:txBody>
      </p:sp>
      <p:pic>
        <p:nvPicPr>
          <p:cNvPr id="3" name="Immagine 2">
            <a:extLst>
              <a:ext uri="{FF2B5EF4-FFF2-40B4-BE49-F238E27FC236}">
                <a16:creationId xmlns:a16="http://schemas.microsoft.com/office/drawing/2014/main" id="{74E05EDF-F66D-091A-7117-20F2C4CDEB70}"/>
              </a:ext>
            </a:extLst>
          </p:cNvPr>
          <p:cNvPicPr>
            <a:picLocks noChangeAspect="1"/>
          </p:cNvPicPr>
          <p:nvPr/>
        </p:nvPicPr>
        <p:blipFill>
          <a:blip r:embed="rId4"/>
          <a:stretch>
            <a:fillRect/>
          </a:stretch>
        </p:blipFill>
        <p:spPr>
          <a:xfrm>
            <a:off x="18049988" y="3825595"/>
            <a:ext cx="5715000" cy="5715000"/>
          </a:xfrm>
          <a:prstGeom prst="rect">
            <a:avLst/>
          </a:prstGeom>
        </p:spPr>
      </p:pic>
      <p:pic>
        <p:nvPicPr>
          <p:cNvPr id="4" name="Immagine 3">
            <a:extLst>
              <a:ext uri="{FF2B5EF4-FFF2-40B4-BE49-F238E27FC236}">
                <a16:creationId xmlns:a16="http://schemas.microsoft.com/office/drawing/2014/main" id="{CFE8A0B3-E7E3-3593-325A-EF2718B5A391}"/>
              </a:ext>
            </a:extLst>
          </p:cNvPr>
          <p:cNvPicPr>
            <a:picLocks noChangeAspect="1"/>
          </p:cNvPicPr>
          <p:nvPr/>
        </p:nvPicPr>
        <p:blipFill>
          <a:blip r:embed="rId5"/>
          <a:stretch>
            <a:fillRect/>
          </a:stretch>
        </p:blipFill>
        <p:spPr>
          <a:xfrm>
            <a:off x="18187754" y="9775082"/>
            <a:ext cx="5439467" cy="5439467"/>
          </a:xfrm>
          <a:prstGeom prst="rect">
            <a:avLst/>
          </a:prstGeom>
        </p:spPr>
      </p:pic>
    </p:spTree>
    <p:extLst>
      <p:ext uri="{BB962C8B-B14F-4D97-AF65-F5344CB8AC3E}">
        <p14:creationId xmlns:p14="http://schemas.microsoft.com/office/powerpoint/2010/main" val="241892178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olo capitolo"/>
          <p:cNvSpPr txBox="1"/>
          <p:nvPr/>
        </p:nvSpPr>
        <p:spPr>
          <a:xfrm>
            <a:off x="2433869" y="1646103"/>
            <a:ext cx="18715060"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5800" dirty="0"/>
              <a:t>Percorso per la Neutralità carbonica prima del 2050</a:t>
            </a:r>
          </a:p>
        </p:txBody>
      </p:sp>
      <p:sp>
        <p:nvSpPr>
          <p:cNvPr id="171"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1644802" y="4112891"/>
            <a:ext cx="20019999" cy="37022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just">
              <a:lnSpc>
                <a:spcPct val="150000"/>
              </a:lnSpc>
            </a:pPr>
            <a:r>
              <a:rPr lang="it-IT" sz="3200" dirty="0">
                <a:solidFill>
                  <a:schemeClr val="bg2">
                    <a:lumMod val="10000"/>
                  </a:schemeClr>
                </a:solidFill>
                <a:latin typeface="Century Gothic" panose="020B0502020202020204" pitchFamily="34" charset="0"/>
                <a:cs typeface="Times New Roman" panose="02020603050405020304" pitchFamily="18" charset="0"/>
              </a:rPr>
              <a:t>Identificare le </a:t>
            </a:r>
            <a:r>
              <a:rPr lang="it-IT" sz="3200" b="1" dirty="0">
                <a:solidFill>
                  <a:schemeClr val="accent3">
                    <a:lumMod val="50000"/>
                  </a:schemeClr>
                </a:solidFill>
                <a:latin typeface="Century Gothic" panose="020B0502020202020204" pitchFamily="34" charset="0"/>
                <a:cs typeface="Times New Roman" panose="02020603050405020304" pitchFamily="18" charset="0"/>
              </a:rPr>
              <a:t>migliori politiche ed azioni da mettere in atto </a:t>
            </a:r>
            <a:r>
              <a:rPr lang="it-IT" sz="3200" dirty="0">
                <a:solidFill>
                  <a:schemeClr val="bg2">
                    <a:lumMod val="10000"/>
                  </a:schemeClr>
                </a:solidFill>
                <a:latin typeface="Century Gothic" panose="020B0502020202020204" pitchFamily="34" charset="0"/>
                <a:cs typeface="Times New Roman" panose="02020603050405020304" pitchFamily="18" charset="0"/>
              </a:rPr>
              <a:t>per raggiungere gli obiettivi concordati nel Patto per il Lavoro e per il Clima, e definire </a:t>
            </a:r>
            <a:r>
              <a:rPr lang="it-IT" sz="3200" b="1" dirty="0">
                <a:solidFill>
                  <a:schemeClr val="accent3">
                    <a:lumMod val="50000"/>
                  </a:schemeClr>
                </a:solidFill>
                <a:latin typeface="Century Gothic" panose="020B0502020202020204" pitchFamily="34" charset="0"/>
                <a:cs typeface="Times New Roman" panose="02020603050405020304" pitchFamily="18" charset="0"/>
              </a:rPr>
              <a:t>target intermedi di riduzione delle emissioni </a:t>
            </a:r>
            <a:r>
              <a:rPr lang="it-IT" sz="3200" dirty="0">
                <a:solidFill>
                  <a:schemeClr val="bg2">
                    <a:lumMod val="10000"/>
                  </a:schemeClr>
                </a:solidFill>
                <a:latin typeface="Century Gothic" panose="020B0502020202020204" pitchFamily="34" charset="0"/>
                <a:cs typeface="Times New Roman" panose="02020603050405020304" pitchFamily="18" charset="0"/>
              </a:rPr>
              <a:t>al 2025, al 2030 e poi ogni 5 anni fino al 2050, da raggiungere a livello regionale </a:t>
            </a:r>
            <a:r>
              <a:rPr lang="it-IT" sz="3200" b="1" dirty="0">
                <a:solidFill>
                  <a:schemeClr val="accent3">
                    <a:lumMod val="50000"/>
                  </a:schemeClr>
                </a:solidFill>
                <a:latin typeface="Century Gothic" panose="020B0502020202020204" pitchFamily="34" charset="0"/>
                <a:cs typeface="Times New Roman" panose="02020603050405020304" pitchFamily="18" charset="0"/>
              </a:rPr>
              <a:t>sia complessivamente sia per ciascun ambito settoriale</a:t>
            </a:r>
            <a:r>
              <a:rPr lang="it-IT" sz="3200" dirty="0">
                <a:solidFill>
                  <a:schemeClr val="accent3">
                    <a:lumMod val="50000"/>
                  </a:schemeClr>
                </a:solidFill>
                <a:latin typeface="Century Gothic" panose="020B0502020202020204" pitchFamily="34" charset="0"/>
                <a:cs typeface="Times New Roman" panose="02020603050405020304" pitchFamily="18" charset="0"/>
              </a:rPr>
              <a:t>,</a:t>
            </a:r>
            <a:r>
              <a:rPr lang="it-IT" sz="3200" dirty="0">
                <a:solidFill>
                  <a:schemeClr val="bg2">
                    <a:lumMod val="10000"/>
                  </a:schemeClr>
                </a:solidFill>
                <a:latin typeface="Century Gothic" panose="020B0502020202020204" pitchFamily="34" charset="0"/>
                <a:cs typeface="Times New Roman" panose="02020603050405020304" pitchFamily="18" charset="0"/>
              </a:rPr>
              <a:t> in coerenza con la Strategia regionale Agenda 2030 per lo Sviluppo Sostenibile.</a:t>
            </a:r>
          </a:p>
        </p:txBody>
      </p:sp>
      <p:sp>
        <p:nvSpPr>
          <p:cNvPr id="172" name="Triangolo"/>
          <p:cNvSpPr/>
          <p:nvPr/>
        </p:nvSpPr>
        <p:spPr>
          <a:xfrm rot="5839605" flipH="1">
            <a:off x="19928806" y="13901086"/>
            <a:ext cx="6181704" cy="50285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3" name="Cerchio"/>
          <p:cNvSpPr/>
          <p:nvPr/>
        </p:nvSpPr>
        <p:spPr>
          <a:xfrm rot="1267324" flipH="1">
            <a:off x="18564584" y="13497163"/>
            <a:ext cx="8384268" cy="8384269"/>
          </a:xfrm>
          <a:prstGeom prst="ellipse">
            <a:avLst/>
          </a:prstGeom>
          <a:ln w="63500">
            <a:solidFill>
              <a:srgbClr val="EFAB55"/>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4" name="Forma"/>
          <p:cNvSpPr/>
          <p:nvPr/>
        </p:nvSpPr>
        <p:spPr>
          <a:xfrm rot="16077880">
            <a:off x="-2987274" y="14425810"/>
            <a:ext cx="7459020" cy="6459640"/>
          </a:xfrm>
          <a:custGeom>
            <a:avLst/>
            <a:gdLst/>
            <a:ahLst/>
            <a:cxnLst>
              <a:cxn ang="0">
                <a:pos x="wd2" y="hd2"/>
              </a:cxn>
              <a:cxn ang="5400000">
                <a:pos x="wd2" y="hd2"/>
              </a:cxn>
              <a:cxn ang="10800000">
                <a:pos x="wd2" y="hd2"/>
              </a:cxn>
              <a:cxn ang="16200000">
                <a:pos x="wd2" y="hd2"/>
              </a:cxn>
            </a:cxnLst>
            <a:rect l="0" t="0" r="r" b="b"/>
            <a:pathLst>
              <a:path w="21600" h="21600" extrusionOk="0">
                <a:moveTo>
                  <a:pt x="5403" y="0"/>
                </a:moveTo>
                <a:lnTo>
                  <a:pt x="0" y="10797"/>
                </a:lnTo>
                <a:lnTo>
                  <a:pt x="0" y="10803"/>
                </a:lnTo>
                <a:lnTo>
                  <a:pt x="5403" y="21600"/>
                </a:lnTo>
                <a:lnTo>
                  <a:pt x="16195" y="21600"/>
                </a:lnTo>
                <a:lnTo>
                  <a:pt x="21600" y="10803"/>
                </a:lnTo>
                <a:lnTo>
                  <a:pt x="21600" y="10797"/>
                </a:lnTo>
                <a:lnTo>
                  <a:pt x="16195" y="0"/>
                </a:lnTo>
                <a:lnTo>
                  <a:pt x="5403" y="0"/>
                </a:lnTo>
                <a:close/>
              </a:path>
            </a:pathLst>
          </a:custGeom>
          <a:ln w="63500">
            <a:solidFill>
              <a:srgbClr val="2E598C"/>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5" name="Rettangolo"/>
          <p:cNvSpPr/>
          <p:nvPr/>
        </p:nvSpPr>
        <p:spPr>
          <a:xfrm rot="15780000">
            <a:off x="-8887667" y="-9829408"/>
            <a:ext cx="11480801" cy="12902484"/>
          </a:xfrm>
          <a:prstGeom prst="rect">
            <a:avLst/>
          </a:prstGeom>
          <a:ln w="63500">
            <a:solidFill>
              <a:srgbClr val="E54646"/>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176"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177"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E34C7DE9-BEF2-48AD-B67C-B835E92E87FB}"/>
              </a:ext>
            </a:extLst>
          </p:cNvPr>
          <p:cNvSpPr>
            <a:spLocks noGrp="1"/>
          </p:cNvSpPr>
          <p:nvPr>
            <p:ph type="sldNum" sz="quarter" idx="2"/>
          </p:nvPr>
        </p:nvSpPr>
        <p:spPr/>
        <p:txBody>
          <a:bodyPr/>
          <a:lstStyle/>
          <a:p>
            <a:fld id="{86CB4B4D-7CA3-9044-876B-883B54F8677D}" type="slidenum">
              <a:rPr lang="it-IT" smtClean="0"/>
              <a:t>3</a:t>
            </a:fld>
            <a:endParaRPr lang="it-IT"/>
          </a:p>
        </p:txBody>
      </p:sp>
      <p:pic>
        <p:nvPicPr>
          <p:cNvPr id="3" name="Immagine 2">
            <a:extLst>
              <a:ext uri="{FF2B5EF4-FFF2-40B4-BE49-F238E27FC236}">
                <a16:creationId xmlns:a16="http://schemas.microsoft.com/office/drawing/2014/main" id="{68E47D83-58CF-30A2-8CA1-222634FEB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125" y="9363698"/>
            <a:ext cx="5867717" cy="4635821"/>
          </a:xfrm>
          <a:prstGeom prst="rect">
            <a:avLst/>
          </a:prstGeom>
        </p:spPr>
      </p:pic>
      <p:sp>
        <p:nvSpPr>
          <p:cNvPr id="5" name="Lorem ipsum dolor sit amet">
            <a:extLst>
              <a:ext uri="{FF2B5EF4-FFF2-40B4-BE49-F238E27FC236}">
                <a16:creationId xmlns:a16="http://schemas.microsoft.com/office/drawing/2014/main" id="{E8E9C7B3-F237-CE93-0BFF-5095CA09A740}"/>
              </a:ext>
            </a:extLst>
          </p:cNvPr>
          <p:cNvSpPr txBox="1"/>
          <p:nvPr/>
        </p:nvSpPr>
        <p:spPr>
          <a:xfrm>
            <a:off x="1400127" y="7928963"/>
            <a:ext cx="7396256" cy="789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600">
                <a:solidFill>
                  <a:srgbClr val="000000"/>
                </a:solidFill>
                <a:latin typeface="Century Gothic"/>
                <a:ea typeface="Century Gothic"/>
                <a:cs typeface="Century Gothic"/>
                <a:sym typeface="Century Gothic"/>
              </a:defRPr>
            </a:lvl1pPr>
          </a:lstStyle>
          <a:p>
            <a:pPr>
              <a:lnSpc>
                <a:spcPct val="107000"/>
              </a:lnSpc>
              <a:spcAft>
                <a:spcPts val="800"/>
              </a:spcAft>
            </a:pPr>
            <a:r>
              <a:rPr lang="it-IT" sz="4400" b="1"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Un percorso complesso ….</a:t>
            </a:r>
            <a:endParaRPr lang="it-IT" sz="4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Lorem ipsum dolor sit amet">
            <a:extLst>
              <a:ext uri="{FF2B5EF4-FFF2-40B4-BE49-F238E27FC236}">
                <a16:creationId xmlns:a16="http://schemas.microsoft.com/office/drawing/2014/main" id="{B4F919C7-1221-93D8-D880-70DE5D025233}"/>
              </a:ext>
            </a:extLst>
          </p:cNvPr>
          <p:cNvSpPr txBox="1"/>
          <p:nvPr/>
        </p:nvSpPr>
        <p:spPr>
          <a:xfrm>
            <a:off x="9622412" y="10868293"/>
            <a:ext cx="5296322" cy="2673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600">
                <a:solidFill>
                  <a:srgbClr val="000000"/>
                </a:solidFill>
                <a:latin typeface="Century Gothic"/>
                <a:ea typeface="Century Gothic"/>
                <a:cs typeface="Century Gothic"/>
                <a:sym typeface="Century Gothic"/>
              </a:defRPr>
            </a:lvl1pPr>
          </a:lstStyle>
          <a:p>
            <a:pPr>
              <a:lnSpc>
                <a:spcPct val="107000"/>
              </a:lnSpc>
              <a:spcAft>
                <a:spcPts val="800"/>
              </a:spcAft>
            </a:pPr>
            <a:r>
              <a:rPr lang="it-IT" sz="4400" b="1"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Pieno di ostacoli….</a:t>
            </a:r>
          </a:p>
          <a:p>
            <a:pPr marL="571500" indent="-571500">
              <a:lnSpc>
                <a:spcPct val="107000"/>
              </a:lnSpc>
              <a:spcAft>
                <a:spcPts val="800"/>
              </a:spcAft>
              <a:buFont typeface="Arial" panose="020B0604020202020204" pitchFamily="34" charset="0"/>
              <a:buChar char="•"/>
            </a:pPr>
            <a:r>
              <a:rPr lang="it-IT" sz="3200" b="1" dirty="0">
                <a:solidFill>
                  <a:schemeClr val="accent3">
                    <a:lumMod val="50000"/>
                  </a:schemeClr>
                </a:solidFill>
                <a:latin typeface="Century Gothic" panose="020B0502020202020204" pitchFamily="34" charset="0"/>
                <a:ea typeface="Calibri" panose="020F0502020204030204" pitchFamily="34" charset="0"/>
                <a:cs typeface="Times New Roman" panose="02020603050405020304" pitchFamily="18" charset="0"/>
              </a:rPr>
              <a:t>culturali</a:t>
            </a:r>
          </a:p>
          <a:p>
            <a:pPr marL="571500" indent="-571500">
              <a:lnSpc>
                <a:spcPct val="107000"/>
              </a:lnSpc>
              <a:spcAft>
                <a:spcPts val="800"/>
              </a:spcAft>
              <a:buFont typeface="Arial" panose="020B0604020202020204" pitchFamily="34" charset="0"/>
              <a:buChar char="•"/>
            </a:pPr>
            <a:r>
              <a:rPr lang="it-IT" sz="3200" b="1" dirty="0">
                <a:solidFill>
                  <a:schemeClr val="accent3">
                    <a:lumMod val="50000"/>
                  </a:schemeClr>
                </a:solidFill>
                <a:latin typeface="Century Gothic" panose="020B0502020202020204" pitchFamily="34" charset="0"/>
                <a:ea typeface="Calibri" panose="020F0502020204030204" pitchFamily="34" charset="0"/>
                <a:cs typeface="Times New Roman" panose="02020603050405020304" pitchFamily="18" charset="0"/>
              </a:rPr>
              <a:t>organizzativi</a:t>
            </a:r>
          </a:p>
          <a:p>
            <a:pPr marL="571500" indent="-571500">
              <a:lnSpc>
                <a:spcPct val="107000"/>
              </a:lnSpc>
              <a:spcAft>
                <a:spcPts val="800"/>
              </a:spcAft>
              <a:buFont typeface="Arial" panose="020B0604020202020204" pitchFamily="34" charset="0"/>
              <a:buChar char="•"/>
            </a:pPr>
            <a:r>
              <a:rPr lang="it-IT" sz="3200" b="1" dirty="0">
                <a:solidFill>
                  <a:schemeClr val="accent3">
                    <a:lumMod val="50000"/>
                  </a:schemeClr>
                </a:solidFill>
                <a:latin typeface="Century Gothic" panose="020B0502020202020204" pitchFamily="34" charset="0"/>
                <a:ea typeface="Calibri" panose="020F0502020204030204" pitchFamily="34" charset="0"/>
                <a:cs typeface="Times New Roman" panose="02020603050405020304" pitchFamily="18" charset="0"/>
              </a:rPr>
              <a:t>Tecnici e tecnologici</a:t>
            </a:r>
            <a:endParaRPr lang="it-IT" sz="4400" b="1" dirty="0">
              <a:solidFill>
                <a:schemeClr val="accent3">
                  <a:lumMod val="50000"/>
                </a:schemeClr>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0" name="Immagine 9">
            <a:extLst>
              <a:ext uri="{FF2B5EF4-FFF2-40B4-BE49-F238E27FC236}">
                <a16:creationId xmlns:a16="http://schemas.microsoft.com/office/drawing/2014/main" id="{B229F3D7-2F56-A713-E58D-129E3AB5D800}"/>
              </a:ext>
            </a:extLst>
          </p:cNvPr>
          <p:cNvPicPr>
            <a:picLocks noChangeAspect="1"/>
          </p:cNvPicPr>
          <p:nvPr/>
        </p:nvPicPr>
        <p:blipFill>
          <a:blip r:embed="rId5"/>
          <a:stretch>
            <a:fillRect/>
          </a:stretch>
        </p:blipFill>
        <p:spPr>
          <a:xfrm>
            <a:off x="15875845" y="8137767"/>
            <a:ext cx="7173173" cy="4756430"/>
          </a:xfrm>
          <a:prstGeom prst="rect">
            <a:avLst/>
          </a:prstGeom>
        </p:spPr>
      </p:pic>
      <p:sp>
        <p:nvSpPr>
          <p:cNvPr id="11" name="Lorem ipsum dolor sit amet">
            <a:extLst>
              <a:ext uri="{FF2B5EF4-FFF2-40B4-BE49-F238E27FC236}">
                <a16:creationId xmlns:a16="http://schemas.microsoft.com/office/drawing/2014/main" id="{223A102E-FA2A-D2F7-9248-8217970E0E20}"/>
              </a:ext>
            </a:extLst>
          </p:cNvPr>
          <p:cNvSpPr txBox="1"/>
          <p:nvPr/>
        </p:nvSpPr>
        <p:spPr>
          <a:xfrm>
            <a:off x="14918734" y="2877278"/>
            <a:ext cx="6410409" cy="945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600">
                <a:solidFill>
                  <a:srgbClr val="000000"/>
                </a:solidFill>
                <a:latin typeface="Century Gothic"/>
                <a:ea typeface="Century Gothic"/>
                <a:cs typeface="Century Gothic"/>
                <a:sym typeface="Century Gothic"/>
              </a:defRPr>
            </a:lvl1pPr>
          </a:lstStyle>
          <a:p>
            <a:pPr>
              <a:lnSpc>
                <a:spcPct val="107000"/>
              </a:lnSpc>
              <a:spcAft>
                <a:spcPts val="800"/>
              </a:spcAft>
            </a:pPr>
            <a:r>
              <a:rPr lang="it-IT" sz="5400" b="1"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Obiettivo generale</a:t>
            </a:r>
            <a:endParaRPr lang="it-IT" sz="5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10 Febbraio 2021">
            <a:extLst>
              <a:ext uri="{FF2B5EF4-FFF2-40B4-BE49-F238E27FC236}">
                <a16:creationId xmlns:a16="http://schemas.microsoft.com/office/drawing/2014/main" id="{10C30215-BFBA-CE03-E346-C2E764FB1CE5}"/>
              </a:ext>
            </a:extLst>
          </p:cNvPr>
          <p:cNvSpPr txBox="1"/>
          <p:nvPr/>
        </p:nvSpPr>
        <p:spPr>
          <a:xfrm>
            <a:off x="650987" y="823759"/>
            <a:ext cx="2814108"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2400" b="1">
                <a:solidFill>
                  <a:srgbClr val="000000"/>
                </a:solidFill>
                <a:latin typeface="Century Gothic"/>
                <a:ea typeface="Century Gothic"/>
                <a:cs typeface="Century Gothic"/>
                <a:sym typeface="Century Gothic"/>
              </a:defRPr>
            </a:lvl1pPr>
          </a:lstStyle>
          <a:p>
            <a:r>
              <a:rPr lang="it-IT" dirty="0"/>
              <a:t>22 dicembre 2022</a:t>
            </a:r>
            <a:endParaRPr dirty="0"/>
          </a:p>
        </p:txBody>
      </p:sp>
    </p:spTree>
    <p:extLst>
      <p:ext uri="{BB962C8B-B14F-4D97-AF65-F5344CB8AC3E}">
        <p14:creationId xmlns:p14="http://schemas.microsoft.com/office/powerpoint/2010/main" val="70721464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olo capitolo"/>
          <p:cNvSpPr txBox="1"/>
          <p:nvPr/>
        </p:nvSpPr>
        <p:spPr>
          <a:xfrm>
            <a:off x="3040718" y="1126052"/>
            <a:ext cx="18715060"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5800" dirty="0"/>
              <a:t>Percorso per la Neutralità carbonica prima del 2050</a:t>
            </a:r>
          </a:p>
        </p:txBody>
      </p:sp>
      <p:sp>
        <p:nvSpPr>
          <p:cNvPr id="172" name="Triangolo"/>
          <p:cNvSpPr/>
          <p:nvPr/>
        </p:nvSpPr>
        <p:spPr>
          <a:xfrm rot="5839605" flipH="1">
            <a:off x="19928806" y="13901086"/>
            <a:ext cx="6181704" cy="50285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3" name="Cerchio"/>
          <p:cNvSpPr/>
          <p:nvPr/>
        </p:nvSpPr>
        <p:spPr>
          <a:xfrm rot="1267324" flipH="1">
            <a:off x="18564584" y="13497163"/>
            <a:ext cx="8384268" cy="8384269"/>
          </a:xfrm>
          <a:prstGeom prst="ellipse">
            <a:avLst/>
          </a:prstGeom>
          <a:ln w="63500">
            <a:solidFill>
              <a:srgbClr val="EFAB55"/>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4" name="Forma"/>
          <p:cNvSpPr/>
          <p:nvPr/>
        </p:nvSpPr>
        <p:spPr>
          <a:xfrm rot="16077880">
            <a:off x="-2987274" y="14425810"/>
            <a:ext cx="7459020" cy="6459640"/>
          </a:xfrm>
          <a:custGeom>
            <a:avLst/>
            <a:gdLst/>
            <a:ahLst/>
            <a:cxnLst>
              <a:cxn ang="0">
                <a:pos x="wd2" y="hd2"/>
              </a:cxn>
              <a:cxn ang="5400000">
                <a:pos x="wd2" y="hd2"/>
              </a:cxn>
              <a:cxn ang="10800000">
                <a:pos x="wd2" y="hd2"/>
              </a:cxn>
              <a:cxn ang="16200000">
                <a:pos x="wd2" y="hd2"/>
              </a:cxn>
            </a:cxnLst>
            <a:rect l="0" t="0" r="r" b="b"/>
            <a:pathLst>
              <a:path w="21600" h="21600" extrusionOk="0">
                <a:moveTo>
                  <a:pt x="5403" y="0"/>
                </a:moveTo>
                <a:lnTo>
                  <a:pt x="0" y="10797"/>
                </a:lnTo>
                <a:lnTo>
                  <a:pt x="0" y="10803"/>
                </a:lnTo>
                <a:lnTo>
                  <a:pt x="5403" y="21600"/>
                </a:lnTo>
                <a:lnTo>
                  <a:pt x="16195" y="21600"/>
                </a:lnTo>
                <a:lnTo>
                  <a:pt x="21600" y="10803"/>
                </a:lnTo>
                <a:lnTo>
                  <a:pt x="21600" y="10797"/>
                </a:lnTo>
                <a:lnTo>
                  <a:pt x="16195" y="0"/>
                </a:lnTo>
                <a:lnTo>
                  <a:pt x="5403" y="0"/>
                </a:lnTo>
                <a:close/>
              </a:path>
            </a:pathLst>
          </a:custGeom>
          <a:ln w="63500">
            <a:solidFill>
              <a:srgbClr val="2E598C"/>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5" name="Rettangolo"/>
          <p:cNvSpPr/>
          <p:nvPr/>
        </p:nvSpPr>
        <p:spPr>
          <a:xfrm rot="15780000">
            <a:off x="-8887667" y="-9829408"/>
            <a:ext cx="11480801" cy="12902484"/>
          </a:xfrm>
          <a:prstGeom prst="rect">
            <a:avLst/>
          </a:prstGeom>
          <a:ln w="63500">
            <a:solidFill>
              <a:srgbClr val="E54646"/>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176"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177"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E34C7DE9-BEF2-48AD-B67C-B835E92E87FB}"/>
              </a:ext>
            </a:extLst>
          </p:cNvPr>
          <p:cNvSpPr>
            <a:spLocks noGrp="1"/>
          </p:cNvSpPr>
          <p:nvPr>
            <p:ph type="sldNum" sz="quarter" idx="2"/>
          </p:nvPr>
        </p:nvSpPr>
        <p:spPr/>
        <p:txBody>
          <a:bodyPr/>
          <a:lstStyle/>
          <a:p>
            <a:fld id="{86CB4B4D-7CA3-9044-876B-883B54F8677D}" type="slidenum">
              <a:rPr lang="it-IT" smtClean="0"/>
              <a:t>4</a:t>
            </a:fld>
            <a:endParaRPr lang="it-IT"/>
          </a:p>
        </p:txBody>
      </p:sp>
      <p:sp>
        <p:nvSpPr>
          <p:cNvPr id="13"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5692031D-277A-7DCA-019C-7F9F9C5BBBF4}"/>
              </a:ext>
            </a:extLst>
          </p:cNvPr>
          <p:cNvSpPr txBox="1"/>
          <p:nvPr/>
        </p:nvSpPr>
        <p:spPr>
          <a:xfrm>
            <a:off x="1466218" y="3207351"/>
            <a:ext cx="21231736" cy="5918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457200" indent="-457200" algn="just">
              <a:lnSpc>
                <a:spcPct val="150000"/>
              </a:lnSpc>
              <a:buFont typeface="Arial" panose="020B0604020202020204" pitchFamily="34" charset="0"/>
              <a:buChar char="•"/>
            </a:pPr>
            <a:r>
              <a:rPr lang="it-IT" sz="3200" b="1" dirty="0">
                <a:solidFill>
                  <a:schemeClr val="bg2">
                    <a:lumMod val="10000"/>
                  </a:schemeClr>
                </a:solidFill>
                <a:latin typeface="Century Gothic" panose="020B0502020202020204" pitchFamily="34" charset="0"/>
                <a:cs typeface="Times New Roman" panose="02020603050405020304" pitchFamily="18" charset="0"/>
              </a:rPr>
              <a:t>Definizione </a:t>
            </a:r>
            <a:r>
              <a:rPr lang="it-IT" sz="3200" dirty="0">
                <a:solidFill>
                  <a:schemeClr val="bg2">
                    <a:lumMod val="10000"/>
                  </a:schemeClr>
                </a:solidFill>
                <a:latin typeface="Century Gothic" panose="020B0502020202020204" pitchFamily="34" charset="0"/>
                <a:cs typeface="Times New Roman" panose="02020603050405020304" pitchFamily="18" charset="0"/>
              </a:rPr>
              <a:t>Baseline emissiva di riferimento (al 2019 calcolata da ARPAE);</a:t>
            </a:r>
          </a:p>
          <a:p>
            <a:pPr marL="457200" indent="-457200" algn="just">
              <a:lnSpc>
                <a:spcPct val="150000"/>
              </a:lnSpc>
              <a:buFont typeface="Arial" panose="020B0604020202020204" pitchFamily="34" charset="0"/>
              <a:buChar char="•"/>
            </a:pPr>
            <a:r>
              <a:rPr lang="it-IT" sz="3200" dirty="0">
                <a:solidFill>
                  <a:schemeClr val="bg2">
                    <a:lumMod val="10000"/>
                  </a:schemeClr>
                </a:solidFill>
                <a:latin typeface="Century Gothic" panose="020B0502020202020204" pitchFamily="34" charset="0"/>
                <a:cs typeface="Times New Roman" panose="02020603050405020304" pitchFamily="18" charset="0"/>
              </a:rPr>
              <a:t>mappatura delle azioni già attivate, pianificate e programmate negli atti regionali;</a:t>
            </a:r>
          </a:p>
          <a:p>
            <a:pPr marL="457200" indent="-457200" algn="just">
              <a:lnSpc>
                <a:spcPct val="150000"/>
              </a:lnSpc>
              <a:buFont typeface="Arial" panose="020B0604020202020204" pitchFamily="34" charset="0"/>
              <a:buChar char="•"/>
            </a:pPr>
            <a:r>
              <a:rPr lang="it-IT" sz="3200" b="1" dirty="0">
                <a:solidFill>
                  <a:schemeClr val="bg2">
                    <a:lumMod val="10000"/>
                  </a:schemeClr>
                </a:solidFill>
                <a:latin typeface="Century Gothic" panose="020B0502020202020204" pitchFamily="34" charset="0"/>
                <a:cs typeface="Times New Roman" panose="02020603050405020304" pitchFamily="18" charset="0"/>
              </a:rPr>
              <a:t>stima</a:t>
            </a:r>
            <a:r>
              <a:rPr lang="it-IT" sz="3200" dirty="0">
                <a:solidFill>
                  <a:schemeClr val="bg2">
                    <a:lumMod val="10000"/>
                  </a:schemeClr>
                </a:solidFill>
                <a:latin typeface="Century Gothic" panose="020B0502020202020204" pitchFamily="34" charset="0"/>
                <a:cs typeface="Times New Roman" panose="02020603050405020304" pitchFamily="18" charset="0"/>
              </a:rPr>
              <a:t> del loro </a:t>
            </a:r>
            <a:r>
              <a:rPr lang="it-IT" sz="3200" b="1" dirty="0">
                <a:solidFill>
                  <a:schemeClr val="bg2">
                    <a:lumMod val="10000"/>
                  </a:schemeClr>
                </a:solidFill>
                <a:latin typeface="Century Gothic" panose="020B0502020202020204" pitchFamily="34" charset="0"/>
                <a:cs typeface="Times New Roman" panose="02020603050405020304" pitchFamily="18" charset="0"/>
              </a:rPr>
              <a:t>contributo all’assorbimento e/o alla riduzione </a:t>
            </a:r>
            <a:r>
              <a:rPr lang="it-IT" sz="3200" dirty="0">
                <a:solidFill>
                  <a:schemeClr val="bg2">
                    <a:lumMod val="10000"/>
                  </a:schemeClr>
                </a:solidFill>
                <a:latin typeface="Century Gothic" panose="020B0502020202020204" pitchFamily="34" charset="0"/>
                <a:cs typeface="Times New Roman" panose="02020603050405020304" pitchFamily="18" charset="0"/>
              </a:rPr>
              <a:t>delle emissioni di gas climalteranti;</a:t>
            </a:r>
          </a:p>
          <a:p>
            <a:pPr marL="457200" indent="-457200" algn="just">
              <a:lnSpc>
                <a:spcPct val="150000"/>
              </a:lnSpc>
              <a:buFont typeface="Arial" panose="020B0604020202020204" pitchFamily="34" charset="0"/>
              <a:buChar char="•"/>
            </a:pPr>
            <a:r>
              <a:rPr lang="it-IT" sz="3200" dirty="0">
                <a:solidFill>
                  <a:schemeClr val="bg2">
                    <a:lumMod val="10000"/>
                  </a:schemeClr>
                </a:solidFill>
                <a:latin typeface="Century Gothic" panose="020B0502020202020204" pitchFamily="34" charset="0"/>
                <a:cs typeface="Times New Roman" panose="02020603050405020304" pitchFamily="18" charset="0"/>
              </a:rPr>
              <a:t>definizione degli </a:t>
            </a:r>
            <a:r>
              <a:rPr lang="it-IT" sz="3200" b="1" dirty="0">
                <a:solidFill>
                  <a:schemeClr val="bg2">
                    <a:lumMod val="10000"/>
                  </a:schemeClr>
                </a:solidFill>
                <a:latin typeface="Century Gothic" panose="020B0502020202020204" pitchFamily="34" charset="0"/>
                <a:cs typeface="Times New Roman" panose="02020603050405020304" pitchFamily="18" charset="0"/>
              </a:rPr>
              <a:t>scenari emissivi regionali al 2050 </a:t>
            </a:r>
            <a:r>
              <a:rPr lang="it-IT" sz="3200" dirty="0">
                <a:solidFill>
                  <a:schemeClr val="bg2">
                    <a:lumMod val="10000"/>
                  </a:schemeClr>
                </a:solidFill>
                <a:latin typeface="Century Gothic" panose="020B0502020202020204" pitchFamily="34" charset="0"/>
                <a:cs typeface="Times New Roman" panose="02020603050405020304" pitchFamily="18" charset="0"/>
              </a:rPr>
              <a:t>(a intervalli di 5 anni) per tutti i settori</a:t>
            </a:r>
          </a:p>
          <a:p>
            <a:pPr marL="457200" indent="-457200" algn="just">
              <a:lnSpc>
                <a:spcPct val="150000"/>
              </a:lnSpc>
              <a:buFont typeface="Arial" panose="020B0604020202020204" pitchFamily="34" charset="0"/>
              <a:buChar char="•"/>
            </a:pPr>
            <a:r>
              <a:rPr lang="it-IT" sz="3200" dirty="0">
                <a:solidFill>
                  <a:schemeClr val="bg2">
                    <a:lumMod val="10000"/>
                  </a:schemeClr>
                </a:solidFill>
                <a:latin typeface="Century Gothic" panose="020B0502020202020204" pitchFamily="34" charset="0"/>
                <a:cs typeface="Times New Roman" panose="02020603050405020304" pitchFamily="18" charset="0"/>
              </a:rPr>
              <a:t>definizione dei </a:t>
            </a:r>
            <a:r>
              <a:rPr lang="it-IT" sz="3200" b="1" dirty="0">
                <a:solidFill>
                  <a:schemeClr val="bg2">
                    <a:lumMod val="10000"/>
                  </a:schemeClr>
                </a:solidFill>
                <a:latin typeface="Century Gothic" panose="020B0502020202020204" pitchFamily="34" charset="0"/>
                <a:cs typeface="Times New Roman" panose="02020603050405020304" pitchFamily="18" charset="0"/>
              </a:rPr>
              <a:t>target intermedi </a:t>
            </a:r>
            <a:r>
              <a:rPr lang="it-IT" sz="3200" dirty="0">
                <a:solidFill>
                  <a:schemeClr val="bg2">
                    <a:lumMod val="10000"/>
                  </a:schemeClr>
                </a:solidFill>
                <a:latin typeface="Century Gothic" panose="020B0502020202020204" pitchFamily="34" charset="0"/>
                <a:cs typeface="Times New Roman" panose="02020603050405020304" pitchFamily="18" charset="0"/>
              </a:rPr>
              <a:t>(ogni 5 ani) di decarbonizzazione per ciascun settore e conseguente </a:t>
            </a:r>
          </a:p>
          <a:p>
            <a:pPr marL="457200" indent="-457200" algn="just">
              <a:lnSpc>
                <a:spcPct val="150000"/>
              </a:lnSpc>
              <a:buFont typeface="Arial" panose="020B0604020202020204" pitchFamily="34" charset="0"/>
              <a:buChar char="•"/>
            </a:pPr>
            <a:r>
              <a:rPr lang="it-IT" sz="3200" dirty="0">
                <a:solidFill>
                  <a:schemeClr val="bg2">
                    <a:lumMod val="10000"/>
                  </a:schemeClr>
                </a:solidFill>
                <a:latin typeface="Century Gothic" panose="020B0502020202020204" pitchFamily="34" charset="0"/>
                <a:cs typeface="Times New Roman" panose="02020603050405020304" pitchFamily="18" charset="0"/>
              </a:rPr>
              <a:t> identificazione di </a:t>
            </a:r>
            <a:r>
              <a:rPr lang="it-IT" sz="3200" b="1" dirty="0">
                <a:solidFill>
                  <a:schemeClr val="bg2">
                    <a:lumMod val="10000"/>
                  </a:schemeClr>
                </a:solidFill>
                <a:latin typeface="Century Gothic" panose="020B0502020202020204" pitchFamily="34" charset="0"/>
                <a:cs typeface="Times New Roman" panose="02020603050405020304" pitchFamily="18" charset="0"/>
              </a:rPr>
              <a:t>nuove azioni, misure </a:t>
            </a:r>
            <a:r>
              <a:rPr lang="it-IT" sz="3200" dirty="0">
                <a:solidFill>
                  <a:schemeClr val="bg2">
                    <a:lumMod val="10000"/>
                  </a:schemeClr>
                </a:solidFill>
                <a:latin typeface="Century Gothic" panose="020B0502020202020204" pitchFamily="34" charset="0"/>
                <a:cs typeface="Times New Roman" panose="02020603050405020304" pitchFamily="18" charset="0"/>
              </a:rPr>
              <a:t>e </a:t>
            </a:r>
            <a:r>
              <a:rPr lang="it-IT" sz="3200" b="1" dirty="0">
                <a:solidFill>
                  <a:schemeClr val="bg2">
                    <a:lumMod val="10000"/>
                  </a:schemeClr>
                </a:solidFill>
                <a:latin typeface="Century Gothic" panose="020B0502020202020204" pitchFamily="34" charset="0"/>
                <a:cs typeface="Times New Roman" panose="02020603050405020304" pitchFamily="18" charset="0"/>
              </a:rPr>
              <a:t>strumenti</a:t>
            </a:r>
            <a:r>
              <a:rPr lang="it-IT" sz="3200" dirty="0">
                <a:solidFill>
                  <a:schemeClr val="bg2">
                    <a:lumMod val="10000"/>
                  </a:schemeClr>
                </a:solidFill>
                <a:latin typeface="Century Gothic" panose="020B0502020202020204" pitchFamily="34" charset="0"/>
                <a:cs typeface="Times New Roman" panose="02020603050405020304" pitchFamily="18" charset="0"/>
              </a:rPr>
              <a:t> che siano tecnologicamente ed economicamente sostenibili</a:t>
            </a:r>
          </a:p>
          <a:p>
            <a:pPr marL="457200" indent="-457200" algn="just">
              <a:lnSpc>
                <a:spcPct val="150000"/>
              </a:lnSpc>
              <a:buFont typeface="Arial" panose="020B0604020202020204" pitchFamily="34" charset="0"/>
              <a:buChar char="•"/>
            </a:pPr>
            <a:endParaRPr lang="it-IT" sz="3200" dirty="0">
              <a:solidFill>
                <a:schemeClr val="bg2">
                  <a:lumMod val="10000"/>
                </a:schemeClr>
              </a:solidFill>
              <a:latin typeface="Century Gothic" panose="020B0502020202020204" pitchFamily="34" charset="0"/>
              <a:cs typeface="Times New Roman" panose="02020603050405020304" pitchFamily="18" charset="0"/>
            </a:endParaRPr>
          </a:p>
        </p:txBody>
      </p:sp>
      <p:sp>
        <p:nvSpPr>
          <p:cNvPr id="5" name="10 Febbraio 2021">
            <a:extLst>
              <a:ext uri="{FF2B5EF4-FFF2-40B4-BE49-F238E27FC236}">
                <a16:creationId xmlns:a16="http://schemas.microsoft.com/office/drawing/2014/main" id="{414D8E6B-CBDA-9827-1316-4CE045B079F7}"/>
              </a:ext>
            </a:extLst>
          </p:cNvPr>
          <p:cNvSpPr txBox="1"/>
          <p:nvPr/>
        </p:nvSpPr>
        <p:spPr>
          <a:xfrm>
            <a:off x="650987" y="823759"/>
            <a:ext cx="2814108"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2400" b="1">
                <a:solidFill>
                  <a:srgbClr val="000000"/>
                </a:solidFill>
                <a:latin typeface="Century Gothic"/>
                <a:ea typeface="Century Gothic"/>
                <a:cs typeface="Century Gothic"/>
                <a:sym typeface="Century Gothic"/>
              </a:defRPr>
            </a:lvl1pPr>
          </a:lstStyle>
          <a:p>
            <a:r>
              <a:rPr lang="it-IT" dirty="0"/>
              <a:t>22 dicembre 2022</a:t>
            </a:r>
            <a:endParaRPr dirty="0"/>
          </a:p>
        </p:txBody>
      </p:sp>
      <p:sp>
        <p:nvSpPr>
          <p:cNvPr id="6" name="Lorem ipsum dolor sit amet">
            <a:extLst>
              <a:ext uri="{FF2B5EF4-FFF2-40B4-BE49-F238E27FC236}">
                <a16:creationId xmlns:a16="http://schemas.microsoft.com/office/drawing/2014/main" id="{207296CE-698D-5CD5-5317-3D248A2716A5}"/>
              </a:ext>
            </a:extLst>
          </p:cNvPr>
          <p:cNvSpPr txBox="1"/>
          <p:nvPr/>
        </p:nvSpPr>
        <p:spPr>
          <a:xfrm>
            <a:off x="13546324" y="2210924"/>
            <a:ext cx="8112798" cy="945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600">
                <a:solidFill>
                  <a:srgbClr val="000000"/>
                </a:solidFill>
                <a:latin typeface="Century Gothic"/>
                <a:ea typeface="Century Gothic"/>
                <a:cs typeface="Century Gothic"/>
                <a:sym typeface="Century Gothic"/>
              </a:defRPr>
            </a:lvl1pPr>
          </a:lstStyle>
          <a:p>
            <a:pPr>
              <a:lnSpc>
                <a:spcPct val="107000"/>
              </a:lnSpc>
              <a:spcAft>
                <a:spcPts val="800"/>
              </a:spcAft>
            </a:pPr>
            <a:r>
              <a:rPr lang="it-IT" sz="5400" b="1"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…..ma concretamente?</a:t>
            </a:r>
            <a:endParaRPr lang="it-IT" sz="5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magine 8">
            <a:extLst>
              <a:ext uri="{FF2B5EF4-FFF2-40B4-BE49-F238E27FC236}">
                <a16:creationId xmlns:a16="http://schemas.microsoft.com/office/drawing/2014/main" id="{01B2E299-26F6-1806-C778-8C1223350B98}"/>
              </a:ext>
            </a:extLst>
          </p:cNvPr>
          <p:cNvPicPr>
            <a:picLocks noChangeAspect="1"/>
          </p:cNvPicPr>
          <p:nvPr/>
        </p:nvPicPr>
        <p:blipFill>
          <a:blip r:embed="rId4"/>
          <a:stretch>
            <a:fillRect/>
          </a:stretch>
        </p:blipFill>
        <p:spPr>
          <a:xfrm>
            <a:off x="14255536" y="7938502"/>
            <a:ext cx="11075649" cy="5669449"/>
          </a:xfrm>
          <a:prstGeom prst="rect">
            <a:avLst/>
          </a:prstGeom>
        </p:spPr>
      </p:pic>
      <p:sp>
        <p:nvSpPr>
          <p:cNvPr id="14" name="CasellaDiTesto 13">
            <a:extLst>
              <a:ext uri="{FF2B5EF4-FFF2-40B4-BE49-F238E27FC236}">
                <a16:creationId xmlns:a16="http://schemas.microsoft.com/office/drawing/2014/main" id="{CAF0313E-13EA-0BE5-EDAB-4465D8C89261}"/>
              </a:ext>
            </a:extLst>
          </p:cNvPr>
          <p:cNvSpPr txBox="1"/>
          <p:nvPr/>
        </p:nvSpPr>
        <p:spPr>
          <a:xfrm>
            <a:off x="1224743" y="8445291"/>
            <a:ext cx="13840560" cy="81251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just">
              <a:lnSpc>
                <a:spcPct val="150000"/>
              </a:lnSpc>
              <a:buFont typeface="Arial" panose="020B0604020202020204" pitchFamily="34" charset="0"/>
              <a:buChar char="•"/>
            </a:pPr>
            <a:r>
              <a:rPr lang="it-IT" sz="3200" b="1" dirty="0">
                <a:solidFill>
                  <a:schemeClr val="bg2">
                    <a:lumMod val="10000"/>
                  </a:schemeClr>
                </a:solidFill>
                <a:latin typeface="Century Gothic" panose="020B0502020202020204" pitchFamily="34" charset="0"/>
                <a:cs typeface="Times New Roman" panose="02020603050405020304" pitchFamily="18" charset="0"/>
              </a:rPr>
              <a:t>Integrazione delle azioni all’interno dei futuri piani </a:t>
            </a:r>
            <a:r>
              <a:rPr lang="it-IT" sz="3200" dirty="0">
                <a:solidFill>
                  <a:schemeClr val="bg2">
                    <a:lumMod val="10000"/>
                  </a:schemeClr>
                </a:solidFill>
                <a:latin typeface="Century Gothic" panose="020B0502020202020204" pitchFamily="34" charset="0"/>
                <a:cs typeface="Times New Roman" panose="02020603050405020304" pitchFamily="18" charset="0"/>
              </a:rPr>
              <a:t>e programmi regionali</a:t>
            </a:r>
          </a:p>
          <a:p>
            <a:pPr marL="457200" indent="-457200" algn="just">
              <a:lnSpc>
                <a:spcPct val="150000"/>
              </a:lnSpc>
              <a:buFont typeface="Arial" panose="020B0604020202020204" pitchFamily="34" charset="0"/>
              <a:buChar char="•"/>
            </a:pPr>
            <a:r>
              <a:rPr lang="it-IT" sz="3200" b="1" dirty="0">
                <a:solidFill>
                  <a:schemeClr val="bg2">
                    <a:lumMod val="10000"/>
                  </a:schemeClr>
                </a:solidFill>
                <a:latin typeface="Century Gothic" panose="020B0502020202020204" pitchFamily="34" charset="0"/>
                <a:cs typeface="Times New Roman" panose="02020603050405020304" pitchFamily="18" charset="0"/>
              </a:rPr>
              <a:t>Monitoraggio</a:t>
            </a:r>
            <a:r>
              <a:rPr lang="it-IT" sz="3200" dirty="0">
                <a:solidFill>
                  <a:schemeClr val="bg2">
                    <a:lumMod val="10000"/>
                  </a:schemeClr>
                </a:solidFill>
                <a:latin typeface="Century Gothic" panose="020B0502020202020204" pitchFamily="34" charset="0"/>
                <a:cs typeface="Times New Roman" panose="02020603050405020304" pitchFamily="18" charset="0"/>
              </a:rPr>
              <a:t> della riduzione effettiva di CO2e delle azioni e attività già attuate</a:t>
            </a:r>
          </a:p>
          <a:p>
            <a:pPr marL="457200" indent="-457200" algn="just">
              <a:lnSpc>
                <a:spcPct val="150000"/>
              </a:lnSpc>
              <a:buFont typeface="Arial" panose="020B0604020202020204" pitchFamily="34" charset="0"/>
              <a:buChar char="•"/>
            </a:pPr>
            <a:r>
              <a:rPr lang="it-IT" sz="3200" b="1" dirty="0">
                <a:solidFill>
                  <a:schemeClr val="bg2">
                    <a:lumMod val="10000"/>
                  </a:schemeClr>
                </a:solidFill>
                <a:latin typeface="Century Gothic" panose="020B0502020202020204" pitchFamily="34" charset="0"/>
                <a:cs typeface="Times New Roman" panose="02020603050405020304" pitchFamily="18" charset="0"/>
              </a:rPr>
              <a:t>Revisione</a:t>
            </a:r>
            <a:r>
              <a:rPr lang="it-IT" sz="3200" dirty="0">
                <a:solidFill>
                  <a:schemeClr val="bg2">
                    <a:lumMod val="10000"/>
                  </a:schemeClr>
                </a:solidFill>
                <a:latin typeface="Century Gothic" panose="020B0502020202020204" pitchFamily="34" charset="0"/>
                <a:cs typeface="Times New Roman" panose="02020603050405020304" pitchFamily="18" charset="0"/>
              </a:rPr>
              <a:t> periodica degli scenari emissivi e revisione periodica scenari di decarbonizzazione a seguito del monitoraggio dell’efficacia delle politiche e delle azioni implementate, sia a seguito delle innovazioni scientifiche, tecniche, sociali, ed economiche.</a:t>
            </a:r>
          </a:p>
          <a:p>
            <a:pPr marL="457200" indent="-457200" algn="just">
              <a:lnSpc>
                <a:spcPct val="110000"/>
              </a:lnSpc>
              <a:buFont typeface="Arial" panose="020B0604020202020204" pitchFamily="34" charset="0"/>
              <a:buChar char="•"/>
            </a:pPr>
            <a:endParaRPr lang="it-IT" sz="2800" dirty="0">
              <a:solidFill>
                <a:schemeClr val="bg2">
                  <a:lumMod val="10000"/>
                </a:schemeClr>
              </a:solidFill>
              <a:latin typeface="Century Gothic" panose="020B0502020202020204" pitchFamily="34" charset="0"/>
              <a:cs typeface="Times New Roman" panose="02020603050405020304" pitchFamily="18" charset="0"/>
            </a:endParaRPr>
          </a:p>
          <a:p>
            <a:pPr algn="just">
              <a:lnSpc>
                <a:spcPct val="110000"/>
              </a:lnSpc>
            </a:pPr>
            <a:endParaRPr lang="it-IT" sz="2800" dirty="0">
              <a:solidFill>
                <a:schemeClr val="bg2">
                  <a:lumMod val="10000"/>
                </a:schemeClr>
              </a:solidFill>
              <a:latin typeface="Century Gothic" panose="020B0502020202020204" pitchFamily="34" charset="0"/>
              <a:cs typeface="Times New Roman" panose="02020603050405020304" pitchFamily="18" charset="0"/>
            </a:endParaRPr>
          </a:p>
          <a:p>
            <a:pPr algn="just">
              <a:lnSpc>
                <a:spcPct val="110000"/>
              </a:lnSpc>
            </a:pPr>
            <a:r>
              <a:rPr lang="it-IT" sz="2800" dirty="0">
                <a:solidFill>
                  <a:schemeClr val="bg2">
                    <a:lumMod val="10000"/>
                  </a:schemeClr>
                </a:solidFill>
                <a:latin typeface="Century Gothic" panose="020B0502020202020204" pitchFamily="34" charset="0"/>
                <a:cs typeface="Times New Roman" panose="02020603050405020304" pitchFamily="18" charset="0"/>
              </a:rPr>
              <a:t>I</a:t>
            </a:r>
            <a:endParaRPr lang="it-IT" dirty="0"/>
          </a:p>
        </p:txBody>
      </p:sp>
    </p:spTree>
    <p:extLst>
      <p:ext uri="{BB962C8B-B14F-4D97-AF65-F5344CB8AC3E}">
        <p14:creationId xmlns:p14="http://schemas.microsoft.com/office/powerpoint/2010/main" val="37172043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olo capitolo"/>
          <p:cNvSpPr txBox="1"/>
          <p:nvPr/>
        </p:nvSpPr>
        <p:spPr>
          <a:xfrm>
            <a:off x="2433869" y="1646103"/>
            <a:ext cx="18715060" cy="995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5800" dirty="0"/>
              <a:t>Percorso per la Neutralità carbonica prima del 2050</a:t>
            </a:r>
          </a:p>
        </p:txBody>
      </p:sp>
      <p:sp>
        <p:nvSpPr>
          <p:cNvPr id="172" name="Triangolo"/>
          <p:cNvSpPr/>
          <p:nvPr/>
        </p:nvSpPr>
        <p:spPr>
          <a:xfrm rot="5839605" flipH="1">
            <a:off x="19928806" y="13901086"/>
            <a:ext cx="6181704" cy="50285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3" name="Cerchio"/>
          <p:cNvSpPr/>
          <p:nvPr/>
        </p:nvSpPr>
        <p:spPr>
          <a:xfrm rot="1267324" flipH="1">
            <a:off x="18564584" y="13497163"/>
            <a:ext cx="8384268" cy="8384269"/>
          </a:xfrm>
          <a:prstGeom prst="ellipse">
            <a:avLst/>
          </a:prstGeom>
          <a:ln w="63500">
            <a:solidFill>
              <a:srgbClr val="EFAB55"/>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4" name="Forma"/>
          <p:cNvSpPr/>
          <p:nvPr/>
        </p:nvSpPr>
        <p:spPr>
          <a:xfrm rot="16077880">
            <a:off x="-2987274" y="14425810"/>
            <a:ext cx="7459020" cy="6459640"/>
          </a:xfrm>
          <a:custGeom>
            <a:avLst/>
            <a:gdLst/>
            <a:ahLst/>
            <a:cxnLst>
              <a:cxn ang="0">
                <a:pos x="wd2" y="hd2"/>
              </a:cxn>
              <a:cxn ang="5400000">
                <a:pos x="wd2" y="hd2"/>
              </a:cxn>
              <a:cxn ang="10800000">
                <a:pos x="wd2" y="hd2"/>
              </a:cxn>
              <a:cxn ang="16200000">
                <a:pos x="wd2" y="hd2"/>
              </a:cxn>
            </a:cxnLst>
            <a:rect l="0" t="0" r="r" b="b"/>
            <a:pathLst>
              <a:path w="21600" h="21600" extrusionOk="0">
                <a:moveTo>
                  <a:pt x="5403" y="0"/>
                </a:moveTo>
                <a:lnTo>
                  <a:pt x="0" y="10797"/>
                </a:lnTo>
                <a:lnTo>
                  <a:pt x="0" y="10803"/>
                </a:lnTo>
                <a:lnTo>
                  <a:pt x="5403" y="21600"/>
                </a:lnTo>
                <a:lnTo>
                  <a:pt x="16195" y="21600"/>
                </a:lnTo>
                <a:lnTo>
                  <a:pt x="21600" y="10803"/>
                </a:lnTo>
                <a:lnTo>
                  <a:pt x="21600" y="10797"/>
                </a:lnTo>
                <a:lnTo>
                  <a:pt x="16195" y="0"/>
                </a:lnTo>
                <a:lnTo>
                  <a:pt x="5403" y="0"/>
                </a:lnTo>
                <a:close/>
              </a:path>
            </a:pathLst>
          </a:custGeom>
          <a:ln w="63500">
            <a:solidFill>
              <a:srgbClr val="2E598C"/>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5" name="Rettangolo"/>
          <p:cNvSpPr/>
          <p:nvPr/>
        </p:nvSpPr>
        <p:spPr>
          <a:xfrm rot="15780000">
            <a:off x="-8887667" y="-9829408"/>
            <a:ext cx="11480801" cy="12902484"/>
          </a:xfrm>
          <a:prstGeom prst="rect">
            <a:avLst/>
          </a:prstGeom>
          <a:ln w="63500">
            <a:solidFill>
              <a:srgbClr val="E54646"/>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176"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177"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E34C7DE9-BEF2-48AD-B67C-B835E92E87FB}"/>
              </a:ext>
            </a:extLst>
          </p:cNvPr>
          <p:cNvSpPr>
            <a:spLocks noGrp="1"/>
          </p:cNvSpPr>
          <p:nvPr>
            <p:ph type="sldNum" sz="quarter" idx="2"/>
          </p:nvPr>
        </p:nvSpPr>
        <p:spPr/>
        <p:txBody>
          <a:bodyPr/>
          <a:lstStyle/>
          <a:p>
            <a:fld id="{86CB4B4D-7CA3-9044-876B-883B54F8677D}" type="slidenum">
              <a:rPr lang="it-IT" smtClean="0"/>
              <a:t>5</a:t>
            </a:fld>
            <a:endParaRPr lang="it-IT"/>
          </a:p>
        </p:txBody>
      </p:sp>
      <p:sp>
        <p:nvSpPr>
          <p:cNvPr id="14"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9ACA4788-A68B-C96B-354E-7BDBAAAC334B}"/>
              </a:ext>
            </a:extLst>
          </p:cNvPr>
          <p:cNvSpPr txBox="1"/>
          <p:nvPr/>
        </p:nvSpPr>
        <p:spPr>
          <a:xfrm>
            <a:off x="1297152" y="3955654"/>
            <a:ext cx="21215607" cy="124136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457200" indent="-457200" algn="just">
              <a:lnSpc>
                <a:spcPct val="150000"/>
              </a:lnSpc>
              <a:buFont typeface="Arial" panose="020B0604020202020204" pitchFamily="34" charset="0"/>
              <a:buChar char="•"/>
            </a:pPr>
            <a:r>
              <a:rPr lang="it-IT" sz="3200" dirty="0">
                <a:solidFill>
                  <a:schemeClr val="bg2">
                    <a:lumMod val="10000"/>
                  </a:schemeClr>
                </a:solidFill>
                <a:latin typeface="Century Gothic" panose="020B0502020202020204" pitchFamily="34" charset="0"/>
                <a:cs typeface="Times New Roman" panose="02020603050405020304" pitchFamily="18" charset="0"/>
              </a:rPr>
              <a:t>Approvazione del progetto «</a:t>
            </a:r>
            <a:r>
              <a:rPr lang="it-IT" sz="3200" b="1" i="1" dirty="0">
                <a:solidFill>
                  <a:schemeClr val="bg2">
                    <a:lumMod val="10000"/>
                  </a:schemeClr>
                </a:solidFill>
                <a:latin typeface="Century Gothic" panose="020B0502020202020204" pitchFamily="34" charset="0"/>
                <a:cs typeface="Times New Roman" panose="02020603050405020304" pitchFamily="18" charset="0"/>
              </a:rPr>
              <a:t>La transizione ecologica attraverso il percorso per la neutralità carbonica prima del 2050"</a:t>
            </a:r>
            <a:r>
              <a:rPr lang="it-IT" sz="3200" dirty="0">
                <a:solidFill>
                  <a:schemeClr val="bg2">
                    <a:lumMod val="10000"/>
                  </a:schemeClr>
                </a:solidFill>
                <a:latin typeface="Century Gothic" panose="020B0502020202020204" pitchFamily="34" charset="0"/>
                <a:cs typeface="Times New Roman" panose="02020603050405020304" pitchFamily="18" charset="0"/>
              </a:rPr>
              <a:t>  (DGR 581/2022) in cui si sono definite le fasi, la governance e le tempistiche</a:t>
            </a:r>
          </a:p>
          <a:p>
            <a:pPr marL="457200" indent="-457200" algn="just">
              <a:lnSpc>
                <a:spcPct val="150000"/>
              </a:lnSpc>
              <a:buFont typeface="Arial" panose="020B0604020202020204" pitchFamily="34" charset="0"/>
              <a:buChar char="•"/>
            </a:pPr>
            <a:r>
              <a:rPr lang="it-IT" sz="3200" dirty="0">
                <a:solidFill>
                  <a:schemeClr val="bg2">
                    <a:lumMod val="10000"/>
                  </a:schemeClr>
                </a:solidFill>
                <a:latin typeface="Century Gothic" panose="020B0502020202020204" pitchFamily="34" charset="0"/>
                <a:cs typeface="Times New Roman" panose="02020603050405020304" pitchFamily="18" charset="0"/>
              </a:rPr>
              <a:t>Istituito il </a:t>
            </a:r>
            <a:r>
              <a:rPr lang="it-IT" sz="3200" b="1" dirty="0">
                <a:solidFill>
                  <a:schemeClr val="bg2">
                    <a:lumMod val="10000"/>
                  </a:schemeClr>
                </a:solidFill>
                <a:latin typeface="Century Gothic" panose="020B0502020202020204" pitchFamily="34" charset="0"/>
                <a:cs typeface="Times New Roman" panose="02020603050405020304" pitchFamily="18" charset="0"/>
              </a:rPr>
              <a:t>Gruppo di lavoro tecnico </a:t>
            </a:r>
            <a:r>
              <a:rPr lang="it-IT" sz="3200" dirty="0">
                <a:solidFill>
                  <a:schemeClr val="bg2">
                    <a:lumMod val="10000"/>
                  </a:schemeClr>
                </a:solidFill>
                <a:latin typeface="Century Gothic" panose="020B0502020202020204" pitchFamily="34" charset="0"/>
                <a:cs typeface="Times New Roman" panose="02020603050405020304" pitchFamily="18" charset="0"/>
              </a:rPr>
              <a:t>costituito da </a:t>
            </a:r>
            <a:r>
              <a:rPr lang="it-IT" sz="3200" b="1" dirty="0">
                <a:solidFill>
                  <a:schemeClr val="bg2">
                    <a:lumMod val="10000"/>
                  </a:schemeClr>
                </a:solidFill>
                <a:latin typeface="Century Gothic" panose="020B0502020202020204" pitchFamily="34" charset="0"/>
                <a:cs typeface="Times New Roman" panose="02020603050405020304" pitchFamily="18" charset="0"/>
              </a:rPr>
              <a:t>Gabinetto</a:t>
            </a:r>
            <a:r>
              <a:rPr lang="it-IT" sz="3200" dirty="0">
                <a:solidFill>
                  <a:schemeClr val="bg2">
                    <a:lumMod val="10000"/>
                  </a:schemeClr>
                </a:solidFill>
                <a:latin typeface="Century Gothic" panose="020B0502020202020204" pitchFamily="34" charset="0"/>
                <a:cs typeface="Times New Roman" panose="02020603050405020304" pitchFamily="18" charset="0"/>
              </a:rPr>
              <a:t> della Giunta, </a:t>
            </a:r>
            <a:r>
              <a:rPr lang="it-IT" sz="3200" b="1" dirty="0">
                <a:solidFill>
                  <a:schemeClr val="bg2">
                    <a:lumMod val="10000"/>
                  </a:schemeClr>
                </a:solidFill>
                <a:latin typeface="Century Gothic" panose="020B0502020202020204" pitchFamily="34" charset="0"/>
                <a:cs typeface="Times New Roman" panose="02020603050405020304" pitchFamily="18" charset="0"/>
              </a:rPr>
              <a:t>Art-ER</a:t>
            </a:r>
            <a:r>
              <a:rPr lang="it-IT" sz="3200" dirty="0">
                <a:solidFill>
                  <a:schemeClr val="bg2">
                    <a:lumMod val="10000"/>
                  </a:schemeClr>
                </a:solidFill>
                <a:latin typeface="Century Gothic" panose="020B0502020202020204" pitchFamily="34" charset="0"/>
                <a:cs typeface="Times New Roman" panose="02020603050405020304" pitchFamily="18" charset="0"/>
              </a:rPr>
              <a:t>, </a:t>
            </a:r>
            <a:r>
              <a:rPr lang="it-IT" sz="3200" b="1" dirty="0">
                <a:solidFill>
                  <a:schemeClr val="bg2">
                    <a:lumMod val="10000"/>
                  </a:schemeClr>
                </a:solidFill>
                <a:latin typeface="Century Gothic" panose="020B0502020202020204" pitchFamily="34" charset="0"/>
                <a:cs typeface="Times New Roman" panose="02020603050405020304" pitchFamily="18" charset="0"/>
              </a:rPr>
              <a:t>Osservatorio Energia </a:t>
            </a:r>
            <a:r>
              <a:rPr lang="it-IT" sz="3200" dirty="0">
                <a:solidFill>
                  <a:schemeClr val="bg2">
                    <a:lumMod val="10000"/>
                  </a:schemeClr>
                </a:solidFill>
                <a:latin typeface="Century Gothic" panose="020B0502020202020204" pitchFamily="34" charset="0"/>
                <a:cs typeface="Times New Roman" panose="02020603050405020304" pitchFamily="18" charset="0"/>
              </a:rPr>
              <a:t>ed </a:t>
            </a:r>
            <a:r>
              <a:rPr lang="it-IT" sz="3200" b="1" dirty="0">
                <a:solidFill>
                  <a:schemeClr val="bg2">
                    <a:lumMod val="10000"/>
                  </a:schemeClr>
                </a:solidFill>
                <a:latin typeface="Century Gothic" panose="020B0502020202020204" pitchFamily="34" charset="0"/>
                <a:cs typeface="Times New Roman" panose="02020603050405020304" pitchFamily="18" charset="0"/>
              </a:rPr>
              <a:t>Osservatorio Clima </a:t>
            </a:r>
            <a:r>
              <a:rPr lang="it-IT" sz="3200" dirty="0">
                <a:solidFill>
                  <a:schemeClr val="bg2">
                    <a:lumMod val="10000"/>
                  </a:schemeClr>
                </a:solidFill>
                <a:latin typeface="Century Gothic" panose="020B0502020202020204" pitchFamily="34" charset="0"/>
                <a:cs typeface="Times New Roman" panose="02020603050405020304" pitchFamily="18" charset="0"/>
              </a:rPr>
              <a:t>di </a:t>
            </a:r>
            <a:r>
              <a:rPr lang="it-IT" sz="3200" b="1" dirty="0">
                <a:solidFill>
                  <a:schemeClr val="bg2">
                    <a:lumMod val="10000"/>
                  </a:schemeClr>
                </a:solidFill>
                <a:latin typeface="Century Gothic" panose="020B0502020202020204" pitchFamily="34" charset="0"/>
                <a:cs typeface="Times New Roman" panose="02020603050405020304" pitchFamily="18" charset="0"/>
              </a:rPr>
              <a:t>ARPAE</a:t>
            </a:r>
            <a:r>
              <a:rPr lang="it-IT" sz="3200" dirty="0">
                <a:solidFill>
                  <a:schemeClr val="bg2">
                    <a:lumMod val="10000"/>
                  </a:schemeClr>
                </a:solidFill>
                <a:latin typeface="Century Gothic" panose="020B0502020202020204" pitchFamily="34" charset="0"/>
                <a:cs typeface="Times New Roman" panose="02020603050405020304" pitchFamily="18" charset="0"/>
              </a:rPr>
              <a:t>;</a:t>
            </a:r>
          </a:p>
          <a:p>
            <a:pPr marL="457200" indent="-457200" algn="just">
              <a:lnSpc>
                <a:spcPct val="150000"/>
              </a:lnSpc>
              <a:buFont typeface="Arial" panose="020B0604020202020204" pitchFamily="34" charset="0"/>
              <a:buChar char="•"/>
            </a:pPr>
            <a:r>
              <a:rPr lang="it-IT" sz="3200" dirty="0">
                <a:solidFill>
                  <a:schemeClr val="bg2">
                    <a:lumMod val="10000"/>
                  </a:schemeClr>
                </a:solidFill>
                <a:latin typeface="Century Gothic" panose="020B0502020202020204" pitchFamily="34" charset="0"/>
                <a:cs typeface="Times New Roman" panose="02020603050405020304" pitchFamily="18" charset="0"/>
              </a:rPr>
              <a:t>Approvazione Determina  </a:t>
            </a:r>
            <a:r>
              <a:rPr lang="it-IT" sz="3200" dirty="0" err="1">
                <a:solidFill>
                  <a:schemeClr val="bg2">
                    <a:lumMod val="10000"/>
                  </a:schemeClr>
                </a:solidFill>
                <a:latin typeface="Century Gothic" panose="020B0502020202020204" pitchFamily="34" charset="0"/>
                <a:cs typeface="Times New Roman" panose="02020603050405020304" pitchFamily="18" charset="0"/>
              </a:rPr>
              <a:t>Num</a:t>
            </a:r>
            <a:r>
              <a:rPr lang="it-IT" sz="3200" dirty="0">
                <a:solidFill>
                  <a:schemeClr val="bg2">
                    <a:lumMod val="10000"/>
                  </a:schemeClr>
                </a:solidFill>
                <a:latin typeface="Century Gothic" panose="020B0502020202020204" pitchFamily="34" charset="0"/>
                <a:cs typeface="Times New Roman" panose="02020603050405020304" pitchFamily="18" charset="0"/>
              </a:rPr>
              <a:t>. 11492 del 15/06/2022 </a:t>
            </a:r>
            <a:r>
              <a:rPr lang="it-IT" sz="3200" b="1" dirty="0">
                <a:solidFill>
                  <a:schemeClr val="bg2">
                    <a:lumMod val="10000"/>
                  </a:schemeClr>
                </a:solidFill>
                <a:latin typeface="Century Gothic" panose="020B0502020202020204" pitchFamily="34" charset="0"/>
                <a:cs typeface="Times New Roman" panose="02020603050405020304" pitchFamily="18" charset="0"/>
              </a:rPr>
              <a:t>Istituzione gruppo di lavoro </a:t>
            </a:r>
            <a:r>
              <a:rPr lang="it-IT" sz="3200" b="1" dirty="0" err="1">
                <a:solidFill>
                  <a:schemeClr val="bg2">
                    <a:lumMod val="10000"/>
                  </a:schemeClr>
                </a:solidFill>
                <a:latin typeface="Century Gothic" panose="020B0502020202020204" pitchFamily="34" charset="0"/>
                <a:cs typeface="Times New Roman" panose="02020603050405020304" pitchFamily="18" charset="0"/>
              </a:rPr>
              <a:t>interdirezione</a:t>
            </a:r>
            <a:r>
              <a:rPr lang="it-IT" sz="3200" b="1" dirty="0">
                <a:solidFill>
                  <a:schemeClr val="bg2">
                    <a:lumMod val="10000"/>
                  </a:schemeClr>
                </a:solidFill>
                <a:latin typeface="Century Gothic" panose="020B0502020202020204" pitchFamily="34" charset="0"/>
                <a:cs typeface="Times New Roman" panose="02020603050405020304" pitchFamily="18" charset="0"/>
              </a:rPr>
              <a:t> </a:t>
            </a:r>
            <a:r>
              <a:rPr lang="it-IT" sz="3200" dirty="0">
                <a:solidFill>
                  <a:schemeClr val="bg2">
                    <a:lumMod val="10000"/>
                  </a:schemeClr>
                </a:solidFill>
                <a:latin typeface="Century Gothic" panose="020B0502020202020204" pitchFamily="34" charset="0"/>
                <a:cs typeface="Times New Roman" panose="02020603050405020304" pitchFamily="18" charset="0"/>
              </a:rPr>
              <a:t>a supporto dell'attuazione del progetto «La transizione ecologica attraverso il percorso per la neutralità carbonica prima del 2050« e organizzato un primo incontro di presentazione del progetto</a:t>
            </a:r>
          </a:p>
          <a:p>
            <a:pPr marL="457200" indent="-457200" algn="just">
              <a:lnSpc>
                <a:spcPct val="150000"/>
              </a:lnSpc>
              <a:buFont typeface="Arial" panose="020B0604020202020204" pitchFamily="34" charset="0"/>
              <a:buChar char="•"/>
            </a:pPr>
            <a:r>
              <a:rPr lang="it-IT" sz="3200" dirty="0">
                <a:solidFill>
                  <a:schemeClr val="bg2">
                    <a:lumMod val="10000"/>
                  </a:schemeClr>
                </a:solidFill>
                <a:latin typeface="Century Gothic" panose="020B0502020202020204" pitchFamily="34" charset="0"/>
                <a:cs typeface="Times New Roman" panose="02020603050405020304" pitchFamily="18" charset="0"/>
              </a:rPr>
              <a:t>Definizione del </a:t>
            </a:r>
            <a:r>
              <a:rPr lang="it-IT" sz="3200" b="1" dirty="0">
                <a:solidFill>
                  <a:schemeClr val="bg2">
                    <a:lumMod val="10000"/>
                  </a:schemeClr>
                </a:solidFill>
                <a:latin typeface="Century Gothic" panose="020B0502020202020204" pitchFamily="34" charset="0"/>
                <a:cs typeface="Times New Roman" panose="02020603050405020304" pitchFamily="18" charset="0"/>
              </a:rPr>
              <a:t>Comitato di Esperti </a:t>
            </a:r>
            <a:r>
              <a:rPr lang="it-IT" sz="3200" dirty="0">
                <a:solidFill>
                  <a:schemeClr val="bg2">
                    <a:lumMod val="10000"/>
                  </a:schemeClr>
                </a:solidFill>
                <a:latin typeface="Century Gothic" panose="020B0502020202020204" pitchFamily="34" charset="0"/>
                <a:cs typeface="Times New Roman" panose="02020603050405020304" pitchFamily="18" charset="0"/>
              </a:rPr>
              <a:t>– composto da esperti di rilievo nazionale e regionale in grado di fornire indirizzi metodologici, suggerire idee innovative nonché supportare il processo di definizione dei target intermedi settoriali di riduzione dei gas climalteranti. Valorizzare il progetto con le più innovative iniziative in corso. Primo incontro previsto il 13 gennaio 2023.</a:t>
            </a:r>
          </a:p>
          <a:p>
            <a:pPr marL="457200" indent="-457200" algn="just">
              <a:lnSpc>
                <a:spcPct val="150000"/>
              </a:lnSpc>
              <a:buFont typeface="Arial" panose="020B0604020202020204" pitchFamily="34" charset="0"/>
              <a:buChar char="•"/>
            </a:pPr>
            <a:r>
              <a:rPr lang="it-IT" sz="3200" dirty="0">
                <a:solidFill>
                  <a:schemeClr val="bg2">
                    <a:lumMod val="10000"/>
                  </a:schemeClr>
                </a:solidFill>
                <a:latin typeface="Century Gothic" panose="020B0502020202020204" pitchFamily="34" charset="0"/>
                <a:cs typeface="Times New Roman" panose="02020603050405020304" pitchFamily="18" charset="0"/>
              </a:rPr>
              <a:t>Avviata </a:t>
            </a:r>
            <a:r>
              <a:rPr lang="it-IT" sz="3200" b="1" dirty="0">
                <a:solidFill>
                  <a:schemeClr val="bg2">
                    <a:lumMod val="10000"/>
                  </a:schemeClr>
                </a:solidFill>
                <a:latin typeface="Century Gothic" panose="020B0502020202020204" pitchFamily="34" charset="0"/>
                <a:cs typeface="Times New Roman" panose="02020603050405020304" pitchFamily="18" charset="0"/>
              </a:rPr>
              <a:t>incontri settoriali con i Servizi regionali </a:t>
            </a:r>
            <a:r>
              <a:rPr lang="it-IT" sz="3200" dirty="0">
                <a:solidFill>
                  <a:schemeClr val="bg2">
                    <a:lumMod val="10000"/>
                  </a:schemeClr>
                </a:solidFill>
                <a:latin typeface="Century Gothic" panose="020B0502020202020204" pitchFamily="34" charset="0"/>
                <a:cs typeface="Times New Roman" panose="02020603050405020304" pitchFamily="18" charset="0"/>
              </a:rPr>
              <a:t>per la mappatura dei piani e programmi regionali per una stima del loro contributo alla riduzione delle emissioni di CO2e;</a:t>
            </a:r>
          </a:p>
          <a:p>
            <a:pPr marL="457200" indent="-457200" algn="just">
              <a:lnSpc>
                <a:spcPct val="150000"/>
              </a:lnSpc>
              <a:buFont typeface="Arial" panose="020B0604020202020204" pitchFamily="34" charset="0"/>
              <a:buChar char="•"/>
            </a:pPr>
            <a:r>
              <a:rPr lang="it-IT" sz="3200" dirty="0">
                <a:solidFill>
                  <a:schemeClr val="bg2">
                    <a:lumMod val="10000"/>
                  </a:schemeClr>
                </a:solidFill>
                <a:latin typeface="Century Gothic" panose="020B0502020202020204" pitchFamily="34" charset="0"/>
                <a:cs typeface="Times New Roman" panose="02020603050405020304" pitchFamily="18" charset="0"/>
              </a:rPr>
              <a:t>Definita la </a:t>
            </a:r>
            <a:r>
              <a:rPr lang="it-IT" sz="3200" b="1" dirty="0">
                <a:solidFill>
                  <a:schemeClr val="bg2">
                    <a:lumMod val="10000"/>
                  </a:schemeClr>
                </a:solidFill>
                <a:latin typeface="Century Gothic" panose="020B0502020202020204" pitchFamily="34" charset="0"/>
                <a:cs typeface="Times New Roman" panose="02020603050405020304" pitchFamily="18" charset="0"/>
              </a:rPr>
              <a:t>baseline emissiva regionale </a:t>
            </a:r>
            <a:r>
              <a:rPr lang="it-IT" sz="3200" dirty="0">
                <a:solidFill>
                  <a:schemeClr val="bg2">
                    <a:lumMod val="10000"/>
                  </a:schemeClr>
                </a:solidFill>
                <a:latin typeface="Century Gothic" panose="020B0502020202020204" pitchFamily="34" charset="0"/>
                <a:cs typeface="Times New Roman" panose="02020603050405020304" pitchFamily="18" charset="0"/>
              </a:rPr>
              <a:t>(al 2019 da ARPAE) e relativo riparto settoriale in termini di emissioni totali;</a:t>
            </a:r>
          </a:p>
          <a:p>
            <a:pPr marL="457200" indent="-457200" algn="just">
              <a:lnSpc>
                <a:spcPct val="150000"/>
              </a:lnSpc>
              <a:buFont typeface="Arial" panose="020B0604020202020204" pitchFamily="34" charset="0"/>
              <a:buChar char="•"/>
            </a:pPr>
            <a:endParaRPr lang="it-IT" sz="3200" dirty="0">
              <a:solidFill>
                <a:schemeClr val="bg2">
                  <a:lumMod val="10000"/>
                </a:schemeClr>
              </a:solidFill>
              <a:latin typeface="Century Gothic" panose="020B0502020202020204" pitchFamily="34" charset="0"/>
              <a:cs typeface="Times New Roman" panose="02020603050405020304" pitchFamily="18" charset="0"/>
            </a:endParaRPr>
          </a:p>
          <a:p>
            <a:pPr algn="just"/>
            <a:endParaRPr lang="it-IT" sz="3200" dirty="0">
              <a:solidFill>
                <a:schemeClr val="bg2">
                  <a:lumMod val="10000"/>
                </a:schemeClr>
              </a:solidFill>
              <a:latin typeface="Century Gothic" panose="020B0502020202020204" pitchFamily="34" charset="0"/>
              <a:cs typeface="Times New Roman" panose="02020603050405020304" pitchFamily="18" charset="0"/>
            </a:endParaRPr>
          </a:p>
        </p:txBody>
      </p:sp>
      <p:sp>
        <p:nvSpPr>
          <p:cNvPr id="4" name="Lorem ipsum dolor sit amet">
            <a:extLst>
              <a:ext uri="{FF2B5EF4-FFF2-40B4-BE49-F238E27FC236}">
                <a16:creationId xmlns:a16="http://schemas.microsoft.com/office/drawing/2014/main" id="{F7C5968A-28C9-FF74-1B04-C551D1F5CE85}"/>
              </a:ext>
            </a:extLst>
          </p:cNvPr>
          <p:cNvSpPr txBox="1"/>
          <p:nvPr/>
        </p:nvSpPr>
        <p:spPr>
          <a:xfrm>
            <a:off x="12315594" y="2848060"/>
            <a:ext cx="8305159" cy="945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600">
                <a:solidFill>
                  <a:srgbClr val="000000"/>
                </a:solidFill>
                <a:latin typeface="Century Gothic"/>
                <a:ea typeface="Century Gothic"/>
                <a:cs typeface="Century Gothic"/>
                <a:sym typeface="Century Gothic"/>
              </a:defRPr>
            </a:lvl1pPr>
          </a:lstStyle>
          <a:p>
            <a:pPr>
              <a:lnSpc>
                <a:spcPct val="107000"/>
              </a:lnSpc>
              <a:spcAft>
                <a:spcPts val="800"/>
              </a:spcAft>
            </a:pPr>
            <a:r>
              <a:rPr lang="it-IT" sz="5400" b="1"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r>
              <a:rPr lang="it-IT" sz="5400" b="1" dirty="0">
                <a:solidFill>
                  <a:schemeClr val="accent3">
                    <a:lumMod val="50000"/>
                  </a:schemeClr>
                </a:solidFill>
                <a:latin typeface="Century Gothic" panose="020B0502020202020204" pitchFamily="34" charset="0"/>
                <a:ea typeface="Calibri" panose="020F0502020204030204" pitchFamily="34" charset="0"/>
                <a:cs typeface="Times New Roman" panose="02020603050405020304" pitchFamily="18" charset="0"/>
              </a:rPr>
              <a:t>C</a:t>
            </a:r>
            <a:r>
              <a:rPr lang="it-IT" sz="5400" b="1"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osa abbiamo già fatto</a:t>
            </a:r>
            <a:endParaRPr lang="it-IT" sz="5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10 Febbraio 2021">
            <a:extLst>
              <a:ext uri="{FF2B5EF4-FFF2-40B4-BE49-F238E27FC236}">
                <a16:creationId xmlns:a16="http://schemas.microsoft.com/office/drawing/2014/main" id="{18243C3E-BC8B-1C91-F62F-ABC76966B602}"/>
              </a:ext>
            </a:extLst>
          </p:cNvPr>
          <p:cNvSpPr txBox="1"/>
          <p:nvPr/>
        </p:nvSpPr>
        <p:spPr>
          <a:xfrm>
            <a:off x="650987" y="820477"/>
            <a:ext cx="2814108"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2400" b="1">
                <a:solidFill>
                  <a:srgbClr val="000000"/>
                </a:solidFill>
                <a:latin typeface="Century Gothic"/>
                <a:ea typeface="Century Gothic"/>
                <a:cs typeface="Century Gothic"/>
                <a:sym typeface="Century Gothic"/>
              </a:defRPr>
            </a:lvl1pPr>
          </a:lstStyle>
          <a:p>
            <a:r>
              <a:rPr lang="it-IT" dirty="0"/>
              <a:t>22 dicembre 2022</a:t>
            </a:r>
            <a:endParaRPr dirty="0"/>
          </a:p>
        </p:txBody>
      </p:sp>
    </p:spTree>
    <p:extLst>
      <p:ext uri="{BB962C8B-B14F-4D97-AF65-F5344CB8AC3E}">
        <p14:creationId xmlns:p14="http://schemas.microsoft.com/office/powerpoint/2010/main" val="318577337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magine 29">
            <a:extLst>
              <a:ext uri="{FF2B5EF4-FFF2-40B4-BE49-F238E27FC236}">
                <a16:creationId xmlns:a16="http://schemas.microsoft.com/office/drawing/2014/main" id="{64D6AB12-BC80-779E-D635-6885B695EF3E}"/>
              </a:ext>
            </a:extLst>
          </p:cNvPr>
          <p:cNvPicPr>
            <a:picLocks noChangeAspect="1"/>
          </p:cNvPicPr>
          <p:nvPr/>
        </p:nvPicPr>
        <p:blipFill>
          <a:blip r:embed="rId2"/>
          <a:stretch>
            <a:fillRect/>
          </a:stretch>
        </p:blipFill>
        <p:spPr>
          <a:xfrm>
            <a:off x="1382893" y="4965749"/>
            <a:ext cx="21605715" cy="10183646"/>
          </a:xfrm>
          <a:prstGeom prst="rect">
            <a:avLst/>
          </a:prstGeom>
        </p:spPr>
      </p:pic>
      <p:sp>
        <p:nvSpPr>
          <p:cNvPr id="28" name="Rettangolo 27">
            <a:extLst>
              <a:ext uri="{FF2B5EF4-FFF2-40B4-BE49-F238E27FC236}">
                <a16:creationId xmlns:a16="http://schemas.microsoft.com/office/drawing/2014/main" id="{8780B4F1-0F02-0966-9A4A-CD0ECEB02E0E}"/>
              </a:ext>
            </a:extLst>
          </p:cNvPr>
          <p:cNvSpPr/>
          <p:nvPr/>
        </p:nvSpPr>
        <p:spPr>
          <a:xfrm>
            <a:off x="6273764" y="3627209"/>
            <a:ext cx="12639554" cy="718145"/>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037225" rtl="0" fontAlgn="auto" latinLnBrk="0" hangingPunct="0">
              <a:lnSpc>
                <a:spcPct val="100000"/>
              </a:lnSpc>
              <a:spcBef>
                <a:spcPts val="0"/>
              </a:spcBef>
              <a:spcAft>
                <a:spcPts val="0"/>
              </a:spcAft>
              <a:buClrTx/>
              <a:buSzTx/>
              <a:buFontTx/>
              <a:buNone/>
              <a:tabLst/>
            </a:pPr>
            <a:r>
              <a:rPr kumimoji="0" lang="it-IT" sz="4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noi</a:t>
            </a:r>
          </a:p>
        </p:txBody>
      </p:sp>
      <p:sp>
        <p:nvSpPr>
          <p:cNvPr id="169" name="Titolo capitolo"/>
          <p:cNvSpPr txBox="1"/>
          <p:nvPr/>
        </p:nvSpPr>
        <p:spPr>
          <a:xfrm>
            <a:off x="2357973" y="1620518"/>
            <a:ext cx="18715060" cy="995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5800" dirty="0"/>
              <a:t>Percorso per la Neutralità carbonica prima del 2050</a:t>
            </a:r>
          </a:p>
        </p:txBody>
      </p:sp>
      <p:sp>
        <p:nvSpPr>
          <p:cNvPr id="172" name="Triangolo"/>
          <p:cNvSpPr/>
          <p:nvPr/>
        </p:nvSpPr>
        <p:spPr>
          <a:xfrm rot="5839605" flipH="1">
            <a:off x="19928806" y="13901086"/>
            <a:ext cx="6181704" cy="50285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3" name="Cerchio"/>
          <p:cNvSpPr/>
          <p:nvPr/>
        </p:nvSpPr>
        <p:spPr>
          <a:xfrm rot="1267324" flipH="1">
            <a:off x="18564584" y="13497163"/>
            <a:ext cx="8384268" cy="8384269"/>
          </a:xfrm>
          <a:prstGeom prst="ellipse">
            <a:avLst/>
          </a:prstGeom>
          <a:ln w="63500">
            <a:solidFill>
              <a:srgbClr val="EFAB55"/>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4" name="Forma"/>
          <p:cNvSpPr/>
          <p:nvPr/>
        </p:nvSpPr>
        <p:spPr>
          <a:xfrm rot="16077880">
            <a:off x="-2987274" y="14425810"/>
            <a:ext cx="7459020" cy="6459640"/>
          </a:xfrm>
          <a:custGeom>
            <a:avLst/>
            <a:gdLst/>
            <a:ahLst/>
            <a:cxnLst>
              <a:cxn ang="0">
                <a:pos x="wd2" y="hd2"/>
              </a:cxn>
              <a:cxn ang="5400000">
                <a:pos x="wd2" y="hd2"/>
              </a:cxn>
              <a:cxn ang="10800000">
                <a:pos x="wd2" y="hd2"/>
              </a:cxn>
              <a:cxn ang="16200000">
                <a:pos x="wd2" y="hd2"/>
              </a:cxn>
            </a:cxnLst>
            <a:rect l="0" t="0" r="r" b="b"/>
            <a:pathLst>
              <a:path w="21600" h="21600" extrusionOk="0">
                <a:moveTo>
                  <a:pt x="5403" y="0"/>
                </a:moveTo>
                <a:lnTo>
                  <a:pt x="0" y="10797"/>
                </a:lnTo>
                <a:lnTo>
                  <a:pt x="0" y="10803"/>
                </a:lnTo>
                <a:lnTo>
                  <a:pt x="5403" y="21600"/>
                </a:lnTo>
                <a:lnTo>
                  <a:pt x="16195" y="21600"/>
                </a:lnTo>
                <a:lnTo>
                  <a:pt x="21600" y="10803"/>
                </a:lnTo>
                <a:lnTo>
                  <a:pt x="21600" y="10797"/>
                </a:lnTo>
                <a:lnTo>
                  <a:pt x="16195" y="0"/>
                </a:lnTo>
                <a:lnTo>
                  <a:pt x="5403" y="0"/>
                </a:lnTo>
                <a:close/>
              </a:path>
            </a:pathLst>
          </a:custGeom>
          <a:ln w="63500">
            <a:solidFill>
              <a:srgbClr val="2E598C"/>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5" name="Rettangolo"/>
          <p:cNvSpPr/>
          <p:nvPr/>
        </p:nvSpPr>
        <p:spPr>
          <a:xfrm rot="15780000">
            <a:off x="-8887667" y="-9829408"/>
            <a:ext cx="11480801" cy="12902484"/>
          </a:xfrm>
          <a:prstGeom prst="rect">
            <a:avLst/>
          </a:prstGeom>
          <a:ln w="63500">
            <a:solidFill>
              <a:srgbClr val="E54646"/>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176" name="Immagine" descr="Immagine"/>
          <p:cNvPicPr>
            <a:picLocks noChangeAspect="1"/>
          </p:cNvPicPr>
          <p:nvPr/>
        </p:nvPicPr>
        <p:blipFill>
          <a:blip r:embed="rId3"/>
          <a:stretch>
            <a:fillRect/>
          </a:stretch>
        </p:blipFill>
        <p:spPr>
          <a:xfrm>
            <a:off x="650987" y="15509988"/>
            <a:ext cx="1270001" cy="996347"/>
          </a:xfrm>
          <a:prstGeom prst="rect">
            <a:avLst/>
          </a:prstGeom>
          <a:ln w="12700">
            <a:miter lim="400000"/>
          </a:ln>
        </p:spPr>
      </p:pic>
      <p:pic>
        <p:nvPicPr>
          <p:cNvPr id="177" name="Immagine" descr="Immagine"/>
          <p:cNvPicPr>
            <a:picLocks noChangeAspect="1"/>
          </p:cNvPicPr>
          <p:nvPr/>
        </p:nvPicPr>
        <p:blipFill>
          <a:blip r:embed="rId4"/>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E34C7DE9-BEF2-48AD-B67C-B835E92E87FB}"/>
              </a:ext>
            </a:extLst>
          </p:cNvPr>
          <p:cNvSpPr>
            <a:spLocks noGrp="1"/>
          </p:cNvSpPr>
          <p:nvPr>
            <p:ph type="sldNum" sz="quarter" idx="2"/>
          </p:nvPr>
        </p:nvSpPr>
        <p:spPr/>
        <p:txBody>
          <a:bodyPr/>
          <a:lstStyle/>
          <a:p>
            <a:fld id="{86CB4B4D-7CA3-9044-876B-883B54F8677D}" type="slidenum">
              <a:rPr lang="it-IT" smtClean="0"/>
              <a:t>6</a:t>
            </a:fld>
            <a:endParaRPr lang="it-IT"/>
          </a:p>
        </p:txBody>
      </p:sp>
      <p:sp>
        <p:nvSpPr>
          <p:cNvPr id="5" name="10 Febbraio 2021">
            <a:extLst>
              <a:ext uri="{FF2B5EF4-FFF2-40B4-BE49-F238E27FC236}">
                <a16:creationId xmlns:a16="http://schemas.microsoft.com/office/drawing/2014/main" id="{414D8E6B-CBDA-9827-1316-4CE045B079F7}"/>
              </a:ext>
            </a:extLst>
          </p:cNvPr>
          <p:cNvSpPr txBox="1"/>
          <p:nvPr/>
        </p:nvSpPr>
        <p:spPr>
          <a:xfrm>
            <a:off x="650987" y="823759"/>
            <a:ext cx="2814108"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2400" b="1">
                <a:solidFill>
                  <a:srgbClr val="000000"/>
                </a:solidFill>
                <a:latin typeface="Century Gothic"/>
                <a:ea typeface="Century Gothic"/>
                <a:cs typeface="Century Gothic"/>
                <a:sym typeface="Century Gothic"/>
              </a:defRPr>
            </a:lvl1pPr>
          </a:lstStyle>
          <a:p>
            <a:r>
              <a:rPr lang="it-IT" dirty="0"/>
              <a:t>22 dicembre 2022</a:t>
            </a:r>
            <a:endParaRPr dirty="0"/>
          </a:p>
        </p:txBody>
      </p:sp>
      <p:sp>
        <p:nvSpPr>
          <p:cNvPr id="25" name="Rettangolo 24">
            <a:extLst>
              <a:ext uri="{FF2B5EF4-FFF2-40B4-BE49-F238E27FC236}">
                <a16:creationId xmlns:a16="http://schemas.microsoft.com/office/drawing/2014/main" id="{7F8D05B0-8F8B-0D7A-A5E1-F7C5F6EACAB4}"/>
              </a:ext>
            </a:extLst>
          </p:cNvPr>
          <p:cNvSpPr/>
          <p:nvPr/>
        </p:nvSpPr>
        <p:spPr>
          <a:xfrm>
            <a:off x="3356657" y="8452752"/>
            <a:ext cx="2152891" cy="341051"/>
          </a:xfrm>
          <a:prstGeom prst="rect">
            <a:avLst/>
          </a:prstGeom>
          <a:solidFill>
            <a:schemeClr val="bg1">
              <a:lumMod val="75000"/>
            </a:schemeClr>
          </a:solidFill>
          <a:ln w="12700" cap="flat">
            <a:solidFill>
              <a:schemeClr val="bg1">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037225" rtl="0" fontAlgn="auto" latinLnBrk="0" hangingPunct="0">
              <a:lnSpc>
                <a:spcPct val="100000"/>
              </a:lnSpc>
              <a:spcBef>
                <a:spcPts val="0"/>
              </a:spcBef>
              <a:spcAft>
                <a:spcPts val="0"/>
              </a:spcAft>
              <a:buClrTx/>
              <a:buSzTx/>
              <a:buFontTx/>
              <a:buNone/>
              <a:tabLst/>
            </a:pPr>
            <a:endParaRPr kumimoji="0" lang="it-IT" sz="4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 name="Freccia in giù 25">
            <a:extLst>
              <a:ext uri="{FF2B5EF4-FFF2-40B4-BE49-F238E27FC236}">
                <a16:creationId xmlns:a16="http://schemas.microsoft.com/office/drawing/2014/main" id="{D4340FB3-7BD9-35DB-8412-0A0129834944}"/>
              </a:ext>
            </a:extLst>
          </p:cNvPr>
          <p:cNvSpPr/>
          <p:nvPr/>
        </p:nvSpPr>
        <p:spPr>
          <a:xfrm>
            <a:off x="10641987" y="3057126"/>
            <a:ext cx="606748" cy="2014330"/>
          </a:xfrm>
          <a:prstGeom prst="downArrow">
            <a:avLst/>
          </a:prstGeom>
          <a:solidFill>
            <a:srgbClr val="C0000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037225" rtl="0" fontAlgn="auto" latinLnBrk="0" hangingPunct="0">
              <a:lnSpc>
                <a:spcPct val="100000"/>
              </a:lnSpc>
              <a:spcBef>
                <a:spcPts val="0"/>
              </a:spcBef>
              <a:spcAft>
                <a:spcPts val="0"/>
              </a:spcAft>
              <a:buClrTx/>
              <a:buSzTx/>
              <a:buFontTx/>
              <a:buNone/>
              <a:tabLst/>
            </a:pPr>
            <a:endParaRPr kumimoji="0" lang="it-IT" sz="4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7" name="CasellaDiTesto 26">
            <a:extLst>
              <a:ext uri="{FF2B5EF4-FFF2-40B4-BE49-F238E27FC236}">
                <a16:creationId xmlns:a16="http://schemas.microsoft.com/office/drawing/2014/main" id="{F2FD8F74-0560-231E-820D-2C60AF202B1E}"/>
              </a:ext>
            </a:extLst>
          </p:cNvPr>
          <p:cNvSpPr txBox="1"/>
          <p:nvPr/>
        </p:nvSpPr>
        <p:spPr>
          <a:xfrm>
            <a:off x="11480653" y="3605700"/>
            <a:ext cx="314990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3063727" rtl="0" fontAlgn="auto" latinLnBrk="0" hangingPunct="0">
              <a:lnSpc>
                <a:spcPct val="100000"/>
              </a:lnSpc>
              <a:spcBef>
                <a:spcPts val="0"/>
              </a:spcBef>
              <a:spcAft>
                <a:spcPts val="0"/>
              </a:spcAft>
              <a:buClrTx/>
              <a:buSzTx/>
              <a:buFontTx/>
              <a:buNone/>
              <a:tabLst/>
            </a:pPr>
            <a:r>
              <a:rPr kumimoji="0" lang="it-IT" sz="3600" b="1" i="0" u="none" strike="noStrike" cap="none" spc="0" normalizeH="0" baseline="0" dirty="0">
                <a:ln>
                  <a:noFill/>
                </a:ln>
                <a:solidFill>
                  <a:srgbClr val="C00000"/>
                </a:solidFill>
                <a:effectLst/>
                <a:uFillTx/>
                <a:latin typeface="Century Gothic" panose="020B0502020202020204" pitchFamily="34" charset="0"/>
                <a:sym typeface="Helvetica Neue"/>
              </a:rPr>
              <a:t>Noi siamo qui</a:t>
            </a:r>
          </a:p>
        </p:txBody>
      </p:sp>
    </p:spTree>
    <p:extLst>
      <p:ext uri="{BB962C8B-B14F-4D97-AF65-F5344CB8AC3E}">
        <p14:creationId xmlns:p14="http://schemas.microsoft.com/office/powerpoint/2010/main" val="16563743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olo capitolo"/>
          <p:cNvSpPr txBox="1"/>
          <p:nvPr/>
        </p:nvSpPr>
        <p:spPr>
          <a:xfrm>
            <a:off x="2323249" y="2035274"/>
            <a:ext cx="18715060" cy="995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5800" dirty="0"/>
              <a:t>Percorso per la Neutralità carbonica prima del 2050</a:t>
            </a:r>
          </a:p>
        </p:txBody>
      </p:sp>
      <p:sp>
        <p:nvSpPr>
          <p:cNvPr id="172" name="Triangolo"/>
          <p:cNvSpPr/>
          <p:nvPr/>
        </p:nvSpPr>
        <p:spPr>
          <a:xfrm rot="5839605" flipH="1">
            <a:off x="19928806" y="13901086"/>
            <a:ext cx="6181704" cy="50285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3" name="Cerchio"/>
          <p:cNvSpPr/>
          <p:nvPr/>
        </p:nvSpPr>
        <p:spPr>
          <a:xfrm rot="1267324" flipH="1">
            <a:off x="18564584" y="13497163"/>
            <a:ext cx="8384268" cy="8384269"/>
          </a:xfrm>
          <a:prstGeom prst="ellipse">
            <a:avLst/>
          </a:prstGeom>
          <a:ln w="63500">
            <a:solidFill>
              <a:srgbClr val="EFAB55"/>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4" name="Forma"/>
          <p:cNvSpPr/>
          <p:nvPr/>
        </p:nvSpPr>
        <p:spPr>
          <a:xfrm rot="16077880">
            <a:off x="-2987274" y="14425810"/>
            <a:ext cx="7459020" cy="6459640"/>
          </a:xfrm>
          <a:custGeom>
            <a:avLst/>
            <a:gdLst/>
            <a:ahLst/>
            <a:cxnLst>
              <a:cxn ang="0">
                <a:pos x="wd2" y="hd2"/>
              </a:cxn>
              <a:cxn ang="5400000">
                <a:pos x="wd2" y="hd2"/>
              </a:cxn>
              <a:cxn ang="10800000">
                <a:pos x="wd2" y="hd2"/>
              </a:cxn>
              <a:cxn ang="16200000">
                <a:pos x="wd2" y="hd2"/>
              </a:cxn>
            </a:cxnLst>
            <a:rect l="0" t="0" r="r" b="b"/>
            <a:pathLst>
              <a:path w="21600" h="21600" extrusionOk="0">
                <a:moveTo>
                  <a:pt x="5403" y="0"/>
                </a:moveTo>
                <a:lnTo>
                  <a:pt x="0" y="10797"/>
                </a:lnTo>
                <a:lnTo>
                  <a:pt x="0" y="10803"/>
                </a:lnTo>
                <a:lnTo>
                  <a:pt x="5403" y="21600"/>
                </a:lnTo>
                <a:lnTo>
                  <a:pt x="16195" y="21600"/>
                </a:lnTo>
                <a:lnTo>
                  <a:pt x="21600" y="10803"/>
                </a:lnTo>
                <a:lnTo>
                  <a:pt x="21600" y="10797"/>
                </a:lnTo>
                <a:lnTo>
                  <a:pt x="16195" y="0"/>
                </a:lnTo>
                <a:lnTo>
                  <a:pt x="5403" y="0"/>
                </a:lnTo>
                <a:close/>
              </a:path>
            </a:pathLst>
          </a:custGeom>
          <a:ln w="63500">
            <a:solidFill>
              <a:srgbClr val="2E598C"/>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5" name="Rettangolo"/>
          <p:cNvSpPr/>
          <p:nvPr/>
        </p:nvSpPr>
        <p:spPr>
          <a:xfrm rot="15780000">
            <a:off x="-8358404" y="-10029336"/>
            <a:ext cx="11480801" cy="12902484"/>
          </a:xfrm>
          <a:prstGeom prst="rect">
            <a:avLst/>
          </a:prstGeom>
          <a:ln w="63500">
            <a:solidFill>
              <a:srgbClr val="E54646"/>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176" name="Immagine" descr="Immagine"/>
          <p:cNvPicPr>
            <a:picLocks noChangeAspect="1"/>
          </p:cNvPicPr>
          <p:nvPr/>
        </p:nvPicPr>
        <p:blipFill>
          <a:blip r:embed="rId3"/>
          <a:stretch>
            <a:fillRect/>
          </a:stretch>
        </p:blipFill>
        <p:spPr>
          <a:xfrm>
            <a:off x="650987" y="15509988"/>
            <a:ext cx="1270001" cy="996347"/>
          </a:xfrm>
          <a:prstGeom prst="rect">
            <a:avLst/>
          </a:prstGeom>
          <a:ln w="12700">
            <a:miter lim="400000"/>
          </a:ln>
        </p:spPr>
      </p:pic>
      <p:pic>
        <p:nvPicPr>
          <p:cNvPr id="177" name="Immagine" descr="Immagine"/>
          <p:cNvPicPr>
            <a:picLocks noChangeAspect="1"/>
          </p:cNvPicPr>
          <p:nvPr/>
        </p:nvPicPr>
        <p:blipFill>
          <a:blip r:embed="rId4"/>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E34C7DE9-BEF2-48AD-B67C-B835E92E87FB}"/>
              </a:ext>
            </a:extLst>
          </p:cNvPr>
          <p:cNvSpPr>
            <a:spLocks noGrp="1"/>
          </p:cNvSpPr>
          <p:nvPr>
            <p:ph type="sldNum" sz="quarter" idx="2"/>
          </p:nvPr>
        </p:nvSpPr>
        <p:spPr/>
        <p:txBody>
          <a:bodyPr/>
          <a:lstStyle/>
          <a:p>
            <a:fld id="{86CB4B4D-7CA3-9044-876B-883B54F8677D}" type="slidenum">
              <a:rPr lang="it-IT" smtClean="0"/>
              <a:t>7</a:t>
            </a:fld>
            <a:endParaRPr lang="it-IT"/>
          </a:p>
        </p:txBody>
      </p:sp>
      <p:sp>
        <p:nvSpPr>
          <p:cNvPr id="3" name="Segnaposto testo 1">
            <a:extLst>
              <a:ext uri="{FF2B5EF4-FFF2-40B4-BE49-F238E27FC236}">
                <a16:creationId xmlns:a16="http://schemas.microsoft.com/office/drawing/2014/main" id="{AEDD96B5-01AE-4B3B-99B8-A6330AEAF99B}"/>
              </a:ext>
            </a:extLst>
          </p:cNvPr>
          <p:cNvSpPr>
            <a:spLocks noGrp="1"/>
          </p:cNvSpPr>
          <p:nvPr>
            <p:ph type="body" sz="quarter" idx="21"/>
          </p:nvPr>
        </p:nvSpPr>
        <p:spPr>
          <a:xfrm>
            <a:off x="2058041" y="5217102"/>
            <a:ext cx="18545370" cy="4683461"/>
          </a:xfrm>
        </p:spPr>
        <p:txBody>
          <a:bodyPr>
            <a:normAutofit fontScale="92500" lnSpcReduction="20000"/>
          </a:bodyPr>
          <a:lstStyle/>
          <a:p>
            <a:pPr marL="571500" indent="-571500">
              <a:lnSpc>
                <a:spcPct val="120000"/>
              </a:lnSpc>
              <a:buFont typeface="Wingdings" panose="05000000000000000000" pitchFamily="2" charset="2"/>
              <a:buChar char="q"/>
            </a:pPr>
            <a:r>
              <a:rPr lang="it-IT" sz="3500" b="0" dirty="0">
                <a:latin typeface="Century Gothic" panose="020B0502020202020204" pitchFamily="34" charset="0"/>
              </a:rPr>
              <a:t>Integrazione con i Piani e Programmi vigenti per le </a:t>
            </a:r>
            <a:r>
              <a:rPr lang="it-IT" sz="3500" dirty="0">
                <a:latin typeface="Century Gothic" panose="020B0502020202020204" pitchFamily="34" charset="0"/>
              </a:rPr>
              <a:t>attività di monitoraggio (PTA-PER, PR FESR 2021-2027, PSR 2021-2027, PRIT)</a:t>
            </a:r>
          </a:p>
          <a:p>
            <a:pPr>
              <a:lnSpc>
                <a:spcPct val="120000"/>
              </a:lnSpc>
            </a:pPr>
            <a:endParaRPr lang="it-IT" sz="3500" dirty="0">
              <a:latin typeface="Century Gothic" panose="020B0502020202020204" pitchFamily="34" charset="0"/>
            </a:endParaRPr>
          </a:p>
          <a:p>
            <a:pPr marL="571500" indent="-571500">
              <a:lnSpc>
                <a:spcPct val="120000"/>
              </a:lnSpc>
              <a:buFont typeface="Wingdings" panose="05000000000000000000" pitchFamily="2" charset="2"/>
              <a:buChar char="q"/>
            </a:pPr>
            <a:r>
              <a:rPr lang="it-IT" sz="3500" b="0" dirty="0">
                <a:latin typeface="Century Gothic" panose="020B0502020202020204" pitchFamily="34" charset="0"/>
              </a:rPr>
              <a:t>Integrazione con i Piani e Programmi in via di definizione </a:t>
            </a:r>
            <a:r>
              <a:rPr lang="it-IT" sz="3500" dirty="0">
                <a:latin typeface="Century Gothic" panose="020B0502020202020204" pitchFamily="34" charset="0"/>
              </a:rPr>
              <a:t>per la condivisione delle scelte strategiche e delle azioni (PER, PAIR 2030)</a:t>
            </a:r>
          </a:p>
          <a:p>
            <a:pPr>
              <a:lnSpc>
                <a:spcPct val="120000"/>
              </a:lnSpc>
            </a:pPr>
            <a:endParaRPr lang="it-IT" sz="3500" dirty="0">
              <a:latin typeface="Century Gothic" panose="020B0502020202020204" pitchFamily="34" charset="0"/>
            </a:endParaRPr>
          </a:p>
          <a:p>
            <a:pPr marL="571500" indent="-571500" algn="just">
              <a:lnSpc>
                <a:spcPct val="120000"/>
              </a:lnSpc>
              <a:buFont typeface="Wingdings" panose="05000000000000000000" pitchFamily="2" charset="2"/>
              <a:buChar char="q"/>
            </a:pPr>
            <a:r>
              <a:rPr lang="it-IT" sz="3500" dirty="0">
                <a:latin typeface="Century Gothic" panose="020B0502020202020204" pitchFamily="34" charset="0"/>
              </a:rPr>
              <a:t>Gioco di squadra, </a:t>
            </a:r>
            <a:r>
              <a:rPr lang="it-IT" sz="3500" dirty="0">
                <a:solidFill>
                  <a:schemeClr val="bg2">
                    <a:lumMod val="10000"/>
                  </a:schemeClr>
                </a:solidFill>
                <a:latin typeface="Century Gothic" panose="020B0502020202020204" pitchFamily="34" charset="0"/>
                <a:cs typeface="Times New Roman" panose="02020603050405020304" pitchFamily="18" charset="0"/>
              </a:rPr>
              <a:t>c</a:t>
            </a:r>
            <a:r>
              <a:rPr lang="it-IT" sz="3500" dirty="0">
                <a:solidFill>
                  <a:schemeClr val="bg2">
                    <a:lumMod val="10000"/>
                  </a:schemeClr>
                </a:solidFill>
                <a:latin typeface="Century Gothic" panose="020B0502020202020204" pitchFamily="34" charset="0"/>
                <a:ea typeface="Calibri" panose="020F0502020204030204" pitchFamily="34" charset="0"/>
                <a:cs typeface="Times New Roman" panose="02020603050405020304" pitchFamily="18" charset="0"/>
              </a:rPr>
              <a:t>onfronto, condivisione, assunzione di impegni e responsabilità </a:t>
            </a:r>
            <a:r>
              <a:rPr lang="it-IT" sz="3500" b="0" dirty="0">
                <a:latin typeface="Century Gothic" panose="020B0502020202020204" pitchFamily="34" charset="0"/>
              </a:rPr>
              <a:t>con </a:t>
            </a:r>
            <a:r>
              <a:rPr lang="it-IT" sz="3500" dirty="0">
                <a:latin typeface="Century Gothic" panose="020B0502020202020204" pitchFamily="34" charset="0"/>
              </a:rPr>
              <a:t>stakeholder interni </a:t>
            </a:r>
            <a:r>
              <a:rPr lang="it-IT" sz="3500" b="0" dirty="0">
                <a:latin typeface="Century Gothic" panose="020B0502020202020204" pitchFamily="34" charset="0"/>
              </a:rPr>
              <a:t>(servizi regionali) e con stakeholder esterni (firmatari Patto per il Lavoro e Clima ma non solo) con l’obiettivo di:</a:t>
            </a:r>
          </a:p>
          <a:p>
            <a:pPr marL="571500" indent="-571500">
              <a:lnSpc>
                <a:spcPct val="120000"/>
              </a:lnSpc>
              <a:buFont typeface="Wingdings" panose="05000000000000000000" pitchFamily="2" charset="2"/>
              <a:buChar char="q"/>
            </a:pPr>
            <a:endParaRPr lang="it-IT" sz="3500" b="0" dirty="0">
              <a:latin typeface="Century Gothic" panose="020B0502020202020204" pitchFamily="34" charset="0"/>
            </a:endParaRPr>
          </a:p>
          <a:p>
            <a:pPr marL="571500" indent="-571500">
              <a:lnSpc>
                <a:spcPct val="120000"/>
              </a:lnSpc>
              <a:buFont typeface="Wingdings" panose="05000000000000000000" pitchFamily="2" charset="2"/>
              <a:buChar char="q"/>
            </a:pPr>
            <a:endParaRPr lang="it-IT" sz="3500" b="0" dirty="0">
              <a:latin typeface="Century Gothic" panose="020B0502020202020204" pitchFamily="34" charset="0"/>
            </a:endParaRPr>
          </a:p>
          <a:p>
            <a:pPr marL="571500" indent="-571500">
              <a:buFont typeface="Wingdings" panose="05000000000000000000" pitchFamily="2" charset="2"/>
              <a:buChar char="q"/>
            </a:pPr>
            <a:endParaRPr lang="it-IT" b="0" dirty="0"/>
          </a:p>
        </p:txBody>
      </p:sp>
      <p:sp>
        <p:nvSpPr>
          <p:cNvPr id="4" name="10 Febbraio 2021">
            <a:extLst>
              <a:ext uri="{FF2B5EF4-FFF2-40B4-BE49-F238E27FC236}">
                <a16:creationId xmlns:a16="http://schemas.microsoft.com/office/drawing/2014/main" id="{81EB4E6A-6028-415A-6122-47FCEECC4BB0}"/>
              </a:ext>
            </a:extLst>
          </p:cNvPr>
          <p:cNvSpPr txBox="1"/>
          <p:nvPr/>
        </p:nvSpPr>
        <p:spPr>
          <a:xfrm>
            <a:off x="650987" y="820477"/>
            <a:ext cx="2814108"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2400" b="1">
                <a:solidFill>
                  <a:srgbClr val="000000"/>
                </a:solidFill>
                <a:latin typeface="Century Gothic"/>
                <a:ea typeface="Century Gothic"/>
                <a:cs typeface="Century Gothic"/>
                <a:sym typeface="Century Gothic"/>
              </a:defRPr>
            </a:lvl1pPr>
          </a:lstStyle>
          <a:p>
            <a:r>
              <a:rPr lang="it-IT" dirty="0"/>
              <a:t>22 dicembre 2022</a:t>
            </a:r>
            <a:endParaRPr dirty="0"/>
          </a:p>
        </p:txBody>
      </p:sp>
      <p:sp>
        <p:nvSpPr>
          <p:cNvPr id="5" name="Lorem ipsum dolor sit amet">
            <a:extLst>
              <a:ext uri="{FF2B5EF4-FFF2-40B4-BE49-F238E27FC236}">
                <a16:creationId xmlns:a16="http://schemas.microsoft.com/office/drawing/2014/main" id="{CF59331F-B6B7-86E3-3BE6-5E29C3119F20}"/>
              </a:ext>
            </a:extLst>
          </p:cNvPr>
          <p:cNvSpPr txBox="1"/>
          <p:nvPr/>
        </p:nvSpPr>
        <p:spPr>
          <a:xfrm>
            <a:off x="12799183" y="3494720"/>
            <a:ext cx="8502328" cy="945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600">
                <a:solidFill>
                  <a:srgbClr val="000000"/>
                </a:solidFill>
                <a:latin typeface="Century Gothic"/>
                <a:ea typeface="Century Gothic"/>
                <a:cs typeface="Century Gothic"/>
                <a:sym typeface="Century Gothic"/>
              </a:defRPr>
            </a:lvl1pPr>
          </a:lstStyle>
          <a:p>
            <a:pPr>
              <a:lnSpc>
                <a:spcPct val="107000"/>
              </a:lnSpc>
              <a:spcAft>
                <a:spcPts val="800"/>
              </a:spcAft>
            </a:pPr>
            <a:r>
              <a:rPr lang="it-IT" sz="5400" b="1"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r>
              <a:rPr lang="it-IT" sz="5400" b="1" dirty="0">
                <a:solidFill>
                  <a:schemeClr val="accent3">
                    <a:lumMod val="50000"/>
                  </a:schemeClr>
                </a:solidFill>
                <a:latin typeface="Century Gothic" panose="020B0502020202020204" pitchFamily="34" charset="0"/>
                <a:ea typeface="Calibri" panose="020F0502020204030204" pitchFamily="34" charset="0"/>
                <a:cs typeface="Times New Roman" panose="02020603050405020304" pitchFamily="18" charset="0"/>
              </a:rPr>
              <a:t>Il metodo d’integrazione</a:t>
            </a:r>
            <a:endParaRPr lang="it-IT" sz="5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FBBB613C-4D58-0FAD-F685-6E49BA655BE9}"/>
              </a:ext>
            </a:extLst>
          </p:cNvPr>
          <p:cNvSpPr txBox="1"/>
          <p:nvPr/>
        </p:nvSpPr>
        <p:spPr>
          <a:xfrm>
            <a:off x="2996876" y="9167196"/>
            <a:ext cx="20022782" cy="5046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just">
              <a:lnSpc>
                <a:spcPct val="150000"/>
              </a:lnSpc>
              <a:spcAft>
                <a:spcPts val="600"/>
              </a:spcAft>
            </a:pPr>
            <a:endParaRPr lang="it-IT" sz="2800" dirty="0">
              <a:solidFill>
                <a:schemeClr val="bg2">
                  <a:lumMod val="10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l">
              <a:lnSpc>
                <a:spcPct val="150000"/>
              </a:lnSpc>
              <a:buFont typeface="Arial" panose="020B0604020202020204" pitchFamily="34" charset="0"/>
              <a:buChar char="•"/>
            </a:pPr>
            <a:r>
              <a:rPr lang="it-IT" dirty="0">
                <a:solidFill>
                  <a:schemeClr val="bg2">
                    <a:lumMod val="10000"/>
                  </a:schemeClr>
                </a:solidFill>
                <a:uFill>
                  <a:solidFill>
                    <a:srgbClr val="000000"/>
                  </a:solidFill>
                </a:uFill>
                <a:latin typeface="Century Gothic" panose="020B0502020202020204" pitchFamily="34" charset="0"/>
              </a:rPr>
              <a:t>Condividere </a:t>
            </a:r>
            <a:r>
              <a:rPr lang="it-IT" b="1" dirty="0">
                <a:solidFill>
                  <a:schemeClr val="bg2">
                    <a:lumMod val="10000"/>
                  </a:schemeClr>
                </a:solidFill>
                <a:uFill>
                  <a:solidFill>
                    <a:srgbClr val="000000"/>
                  </a:solidFill>
                </a:uFill>
                <a:latin typeface="Century Gothic" panose="020B0502020202020204" pitchFamily="34" charset="0"/>
              </a:rPr>
              <a:t>scenari emissivi </a:t>
            </a:r>
            <a:r>
              <a:rPr lang="it-IT" dirty="0">
                <a:solidFill>
                  <a:schemeClr val="bg2">
                    <a:lumMod val="10000"/>
                  </a:schemeClr>
                </a:solidFill>
                <a:uFill>
                  <a:solidFill>
                    <a:srgbClr val="000000"/>
                  </a:solidFill>
                </a:uFill>
                <a:latin typeface="Century Gothic" panose="020B0502020202020204" pitchFamily="34" charset="0"/>
              </a:rPr>
              <a:t>e relative analisi </a:t>
            </a:r>
          </a:p>
          <a:p>
            <a:pPr marL="457200" indent="-457200" algn="l">
              <a:lnSpc>
                <a:spcPct val="150000"/>
              </a:lnSpc>
              <a:buFont typeface="Arial" panose="020B0604020202020204" pitchFamily="34" charset="0"/>
              <a:buChar char="•"/>
            </a:pPr>
            <a:r>
              <a:rPr lang="it-IT" dirty="0">
                <a:solidFill>
                  <a:schemeClr val="bg2">
                    <a:lumMod val="10000"/>
                  </a:schemeClr>
                </a:solidFill>
                <a:uFill>
                  <a:solidFill>
                    <a:srgbClr val="000000"/>
                  </a:solidFill>
                </a:uFill>
                <a:latin typeface="Century Gothic" panose="020B0502020202020204" pitchFamily="34" charset="0"/>
              </a:rPr>
              <a:t>Condividere obiettivi e </a:t>
            </a:r>
            <a:r>
              <a:rPr lang="it-IT" b="1" dirty="0">
                <a:solidFill>
                  <a:schemeClr val="bg2">
                    <a:lumMod val="10000"/>
                  </a:schemeClr>
                </a:solidFill>
                <a:uFill>
                  <a:solidFill>
                    <a:srgbClr val="000000"/>
                  </a:solidFill>
                </a:uFill>
                <a:latin typeface="Century Gothic" panose="020B0502020202020204" pitchFamily="34" charset="0"/>
              </a:rPr>
              <a:t>target intermedi </a:t>
            </a:r>
            <a:r>
              <a:rPr lang="it-IT" dirty="0">
                <a:solidFill>
                  <a:schemeClr val="bg2">
                    <a:lumMod val="10000"/>
                  </a:schemeClr>
                </a:solidFill>
                <a:uFill>
                  <a:solidFill>
                    <a:srgbClr val="000000"/>
                  </a:solidFill>
                </a:uFill>
                <a:latin typeface="Century Gothic" panose="020B0502020202020204" pitchFamily="34" charset="0"/>
              </a:rPr>
              <a:t>per i diversi settori economici e sociali</a:t>
            </a:r>
          </a:p>
          <a:p>
            <a:pPr marL="457200" indent="-457200" algn="l">
              <a:lnSpc>
                <a:spcPct val="150000"/>
              </a:lnSpc>
              <a:buFont typeface="Arial" panose="020B0604020202020204" pitchFamily="34" charset="0"/>
              <a:buChar char="•"/>
            </a:pPr>
            <a:r>
              <a:rPr lang="it-IT" dirty="0">
                <a:solidFill>
                  <a:schemeClr val="bg2">
                    <a:lumMod val="10000"/>
                  </a:schemeClr>
                </a:solidFill>
                <a:uFill>
                  <a:solidFill>
                    <a:srgbClr val="000000"/>
                  </a:solidFill>
                </a:uFill>
                <a:latin typeface="Century Gothic" panose="020B0502020202020204" pitchFamily="34" charset="0"/>
              </a:rPr>
              <a:t>Condividere le  </a:t>
            </a:r>
            <a:r>
              <a:rPr lang="it-IT" b="1" dirty="0">
                <a:solidFill>
                  <a:schemeClr val="bg2">
                    <a:lumMod val="10000"/>
                  </a:schemeClr>
                </a:solidFill>
                <a:uFill>
                  <a:solidFill>
                    <a:srgbClr val="000000"/>
                  </a:solidFill>
                </a:uFill>
                <a:latin typeface="Century Gothic" panose="020B0502020202020204" pitchFamily="34" charset="0"/>
              </a:rPr>
              <a:t>soluzioni</a:t>
            </a:r>
            <a:r>
              <a:rPr lang="it-IT" dirty="0">
                <a:solidFill>
                  <a:schemeClr val="bg2">
                    <a:lumMod val="10000"/>
                  </a:schemeClr>
                </a:solidFill>
                <a:uFill>
                  <a:solidFill>
                    <a:srgbClr val="000000"/>
                  </a:solidFill>
                </a:uFill>
                <a:latin typeface="Century Gothic" panose="020B0502020202020204" pitchFamily="34" charset="0"/>
              </a:rPr>
              <a:t> da attuare per i diversi settori economici e sociali </a:t>
            </a:r>
          </a:p>
          <a:p>
            <a:pPr marL="457200" indent="-457200" algn="just">
              <a:lnSpc>
                <a:spcPct val="150000"/>
              </a:lnSpc>
              <a:spcAft>
                <a:spcPts val="600"/>
              </a:spcAft>
              <a:buFont typeface="Arial" panose="020B0604020202020204" pitchFamily="34" charset="0"/>
              <a:buChar char="•"/>
            </a:pPr>
            <a:r>
              <a:rPr lang="it-IT" dirty="0">
                <a:solidFill>
                  <a:schemeClr val="bg2">
                    <a:lumMod val="10000"/>
                  </a:schemeClr>
                </a:solidFill>
                <a:latin typeface="Century Gothic" panose="020B0502020202020204" pitchFamily="34" charset="0"/>
                <a:ea typeface="Calibri" panose="020F0502020204030204" pitchFamily="34" charset="0"/>
                <a:cs typeface="Times New Roman" panose="02020603050405020304" pitchFamily="18" charset="0"/>
              </a:rPr>
              <a:t>Condividere  le </a:t>
            </a:r>
            <a:r>
              <a:rPr lang="it-IT" b="1" dirty="0">
                <a:solidFill>
                  <a:schemeClr val="bg2">
                    <a:lumMod val="10000"/>
                  </a:schemeClr>
                </a:solidFill>
                <a:latin typeface="Century Gothic" panose="020B0502020202020204" pitchFamily="34" charset="0"/>
                <a:ea typeface="Calibri" panose="020F0502020204030204" pitchFamily="34" charset="0"/>
                <a:cs typeface="Times New Roman" panose="02020603050405020304" pitchFamily="18" charset="0"/>
              </a:rPr>
              <a:t>buone prassi </a:t>
            </a:r>
            <a:r>
              <a:rPr lang="it-IT" dirty="0">
                <a:solidFill>
                  <a:schemeClr val="bg2">
                    <a:lumMod val="10000"/>
                  </a:schemeClr>
                </a:solidFill>
                <a:latin typeface="Century Gothic" panose="020B0502020202020204" pitchFamily="34" charset="0"/>
                <a:ea typeface="Calibri" panose="020F0502020204030204" pitchFamily="34" charset="0"/>
                <a:cs typeface="Times New Roman" panose="02020603050405020304" pitchFamily="18" charset="0"/>
              </a:rPr>
              <a:t>e i </a:t>
            </a:r>
            <a:r>
              <a:rPr lang="it-IT" b="1" dirty="0">
                <a:solidFill>
                  <a:schemeClr val="bg2">
                    <a:lumMod val="10000"/>
                  </a:schemeClr>
                </a:solidFill>
                <a:latin typeface="Century Gothic" panose="020B0502020202020204" pitchFamily="34" charset="0"/>
                <a:ea typeface="Calibri" panose="020F0502020204030204" pitchFamily="34" charset="0"/>
                <a:cs typeface="Times New Roman" panose="02020603050405020304" pitchFamily="18" charset="0"/>
              </a:rPr>
              <a:t>progetti innovativi </a:t>
            </a:r>
          </a:p>
          <a:p>
            <a:pPr marL="457200" indent="-457200" algn="just">
              <a:lnSpc>
                <a:spcPct val="150000"/>
              </a:lnSpc>
              <a:spcAft>
                <a:spcPts val="600"/>
              </a:spcAft>
              <a:buFont typeface="Arial" panose="020B0604020202020204" pitchFamily="34" charset="0"/>
              <a:buChar char="•"/>
            </a:pPr>
            <a:r>
              <a:rPr lang="it-IT" dirty="0">
                <a:solidFill>
                  <a:schemeClr val="bg2">
                    <a:lumMod val="10000"/>
                  </a:schemeClr>
                </a:solidFill>
                <a:latin typeface="Century Gothic" panose="020B0502020202020204" pitchFamily="34" charset="0"/>
                <a:ea typeface="Calibri" panose="020F0502020204030204" pitchFamily="34" charset="0"/>
                <a:cs typeface="Times New Roman" panose="02020603050405020304" pitchFamily="18" charset="0"/>
              </a:rPr>
              <a:t>Contribuire al monitoraggio del</a:t>
            </a:r>
            <a:r>
              <a:rPr lang="it-IT" u="none" strike="noStrike" kern="0" spc="0" dirty="0">
                <a:solidFill>
                  <a:schemeClr val="bg2">
                    <a:lumMod val="10000"/>
                  </a:schemeClr>
                </a:solidFill>
                <a:effectLst/>
                <a:uFill>
                  <a:solidFill>
                    <a:srgbClr val="000000"/>
                  </a:solidFill>
                </a:uFill>
                <a:latin typeface="Century Gothic" panose="020B0502020202020204" pitchFamily="34" charset="0"/>
                <a:ea typeface="Helvetica" pitchFamily="34" charset="0"/>
                <a:cs typeface="Arial Unicode MS"/>
              </a:rPr>
              <a:t>lo stato di avanzamento delle </a:t>
            </a:r>
            <a:r>
              <a:rPr lang="it-IT" b="1" u="none" strike="noStrike" kern="0" spc="0" dirty="0">
                <a:solidFill>
                  <a:schemeClr val="bg2">
                    <a:lumMod val="10000"/>
                  </a:schemeClr>
                </a:solidFill>
                <a:effectLst/>
                <a:uFill>
                  <a:solidFill>
                    <a:srgbClr val="000000"/>
                  </a:solidFill>
                </a:uFill>
                <a:latin typeface="Century Gothic" panose="020B0502020202020204" pitchFamily="34" charset="0"/>
                <a:ea typeface="Helvetica" pitchFamily="34" charset="0"/>
                <a:cs typeface="Arial Unicode MS"/>
              </a:rPr>
              <a:t>azioni intraprese </a:t>
            </a:r>
            <a:r>
              <a:rPr lang="it-IT" u="none" strike="noStrike" kern="0" spc="0" dirty="0">
                <a:solidFill>
                  <a:schemeClr val="bg2">
                    <a:lumMod val="10000"/>
                  </a:schemeClr>
                </a:solidFill>
                <a:effectLst/>
                <a:uFill>
                  <a:solidFill>
                    <a:srgbClr val="000000"/>
                  </a:solidFill>
                </a:uFill>
                <a:latin typeface="Century Gothic" panose="020B0502020202020204" pitchFamily="34" charset="0"/>
                <a:ea typeface="Helvetica" pitchFamily="34" charset="0"/>
                <a:cs typeface="Arial Unicode MS"/>
              </a:rPr>
              <a:t>e del loro l’impatto</a:t>
            </a:r>
            <a:endParaRPr lang="it-IT" dirty="0">
              <a:solidFill>
                <a:schemeClr val="bg2">
                  <a:lumMod val="10000"/>
                </a:schemeClr>
              </a:solidFill>
              <a:latin typeface="Century Gothic" panose="020B0502020202020204" pitchFamily="34" charset="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Arial" panose="020B0604020202020204" pitchFamily="34" charset="0"/>
              <a:buChar char="•"/>
            </a:pPr>
            <a:r>
              <a:rPr lang="it-IT" dirty="0">
                <a:solidFill>
                  <a:schemeClr val="bg2">
                    <a:lumMod val="10000"/>
                  </a:schemeClr>
                </a:solidFill>
                <a:uFill>
                  <a:solidFill>
                    <a:srgbClr val="000000"/>
                  </a:solidFill>
                </a:uFill>
                <a:latin typeface="Century Gothic" panose="020B0502020202020204" pitchFamily="34" charset="0"/>
                <a:ea typeface="Helvetica" pitchFamily="34" charset="0"/>
                <a:cs typeface="Arial Unicode MS"/>
              </a:rPr>
              <a:t>Valutare eventuali nuovi interventi, a partire da </a:t>
            </a:r>
            <a:r>
              <a:rPr lang="it-IT" b="1" dirty="0">
                <a:solidFill>
                  <a:schemeClr val="bg2">
                    <a:lumMod val="10000"/>
                  </a:schemeClr>
                </a:solidFill>
                <a:uFill>
                  <a:solidFill>
                    <a:srgbClr val="000000"/>
                  </a:solidFill>
                </a:uFill>
                <a:latin typeface="Century Gothic" panose="020B0502020202020204" pitchFamily="34" charset="0"/>
                <a:ea typeface="Helvetica" pitchFamily="34" charset="0"/>
                <a:cs typeface="Arial Unicode MS"/>
              </a:rPr>
              <a:t>nuovi scenari</a:t>
            </a:r>
            <a:r>
              <a:rPr lang="it-IT" dirty="0">
                <a:solidFill>
                  <a:schemeClr val="bg2">
                    <a:lumMod val="10000"/>
                  </a:schemeClr>
                </a:solidFill>
                <a:uFill>
                  <a:solidFill>
                    <a:srgbClr val="000000"/>
                  </a:solidFill>
                </a:uFill>
                <a:latin typeface="Century Gothic" panose="020B0502020202020204" pitchFamily="34" charset="0"/>
                <a:ea typeface="Helvetica" pitchFamily="34" charset="0"/>
                <a:cs typeface="Arial Unicode MS"/>
              </a:rPr>
              <a:t>, </a:t>
            </a:r>
            <a:r>
              <a:rPr lang="it-IT" b="1" dirty="0">
                <a:solidFill>
                  <a:schemeClr val="bg2">
                    <a:lumMod val="10000"/>
                  </a:schemeClr>
                </a:solidFill>
                <a:uFill>
                  <a:solidFill>
                    <a:srgbClr val="000000"/>
                  </a:solidFill>
                </a:uFill>
                <a:latin typeface="Century Gothic" panose="020B0502020202020204" pitchFamily="34" charset="0"/>
                <a:ea typeface="Helvetica" pitchFamily="34" charset="0"/>
                <a:cs typeface="Arial Unicode MS"/>
              </a:rPr>
              <a:t>nuove criticità </a:t>
            </a:r>
            <a:r>
              <a:rPr lang="it-IT" dirty="0">
                <a:solidFill>
                  <a:schemeClr val="bg2">
                    <a:lumMod val="10000"/>
                  </a:schemeClr>
                </a:solidFill>
                <a:uFill>
                  <a:solidFill>
                    <a:srgbClr val="000000"/>
                  </a:solidFill>
                </a:uFill>
                <a:latin typeface="Century Gothic" panose="020B0502020202020204" pitchFamily="34" charset="0"/>
                <a:ea typeface="Helvetica" pitchFamily="34" charset="0"/>
                <a:cs typeface="Arial Unicode MS"/>
              </a:rPr>
              <a:t>e </a:t>
            </a:r>
            <a:r>
              <a:rPr lang="it-IT" b="1" dirty="0">
                <a:solidFill>
                  <a:schemeClr val="bg2">
                    <a:lumMod val="10000"/>
                  </a:schemeClr>
                </a:solidFill>
                <a:uFill>
                  <a:solidFill>
                    <a:srgbClr val="000000"/>
                  </a:solidFill>
                </a:uFill>
                <a:latin typeface="Century Gothic" panose="020B0502020202020204" pitchFamily="34" charset="0"/>
                <a:ea typeface="Helvetica" pitchFamily="34" charset="0"/>
                <a:cs typeface="Arial Unicode MS"/>
              </a:rPr>
              <a:t>nuove opportunità</a:t>
            </a:r>
          </a:p>
        </p:txBody>
      </p:sp>
    </p:spTree>
    <p:extLst>
      <p:ext uri="{BB962C8B-B14F-4D97-AF65-F5344CB8AC3E}">
        <p14:creationId xmlns:p14="http://schemas.microsoft.com/office/powerpoint/2010/main" val="33297211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olo capitolo"/>
          <p:cNvSpPr txBox="1"/>
          <p:nvPr/>
        </p:nvSpPr>
        <p:spPr>
          <a:xfrm>
            <a:off x="2323249" y="2035274"/>
            <a:ext cx="18715060" cy="995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5800" dirty="0"/>
              <a:t>Percorso per la Neutralità carbonica prima del 2050</a:t>
            </a:r>
          </a:p>
        </p:txBody>
      </p:sp>
      <p:sp>
        <p:nvSpPr>
          <p:cNvPr id="172" name="Triangolo"/>
          <p:cNvSpPr/>
          <p:nvPr/>
        </p:nvSpPr>
        <p:spPr>
          <a:xfrm rot="5839605" flipH="1">
            <a:off x="19928806" y="13901086"/>
            <a:ext cx="6181704" cy="50285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3" name="Cerchio"/>
          <p:cNvSpPr/>
          <p:nvPr/>
        </p:nvSpPr>
        <p:spPr>
          <a:xfrm rot="1267324" flipH="1">
            <a:off x="18564584" y="13497163"/>
            <a:ext cx="8384268" cy="8384269"/>
          </a:xfrm>
          <a:prstGeom prst="ellipse">
            <a:avLst/>
          </a:prstGeom>
          <a:ln w="63500">
            <a:solidFill>
              <a:srgbClr val="EFAB55"/>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4" name="Forma"/>
          <p:cNvSpPr/>
          <p:nvPr/>
        </p:nvSpPr>
        <p:spPr>
          <a:xfrm rot="16077880">
            <a:off x="-2987274" y="14425810"/>
            <a:ext cx="7459020" cy="6459640"/>
          </a:xfrm>
          <a:custGeom>
            <a:avLst/>
            <a:gdLst/>
            <a:ahLst/>
            <a:cxnLst>
              <a:cxn ang="0">
                <a:pos x="wd2" y="hd2"/>
              </a:cxn>
              <a:cxn ang="5400000">
                <a:pos x="wd2" y="hd2"/>
              </a:cxn>
              <a:cxn ang="10800000">
                <a:pos x="wd2" y="hd2"/>
              </a:cxn>
              <a:cxn ang="16200000">
                <a:pos x="wd2" y="hd2"/>
              </a:cxn>
            </a:cxnLst>
            <a:rect l="0" t="0" r="r" b="b"/>
            <a:pathLst>
              <a:path w="21600" h="21600" extrusionOk="0">
                <a:moveTo>
                  <a:pt x="5403" y="0"/>
                </a:moveTo>
                <a:lnTo>
                  <a:pt x="0" y="10797"/>
                </a:lnTo>
                <a:lnTo>
                  <a:pt x="0" y="10803"/>
                </a:lnTo>
                <a:lnTo>
                  <a:pt x="5403" y="21600"/>
                </a:lnTo>
                <a:lnTo>
                  <a:pt x="16195" y="21600"/>
                </a:lnTo>
                <a:lnTo>
                  <a:pt x="21600" y="10803"/>
                </a:lnTo>
                <a:lnTo>
                  <a:pt x="21600" y="10797"/>
                </a:lnTo>
                <a:lnTo>
                  <a:pt x="16195" y="0"/>
                </a:lnTo>
                <a:lnTo>
                  <a:pt x="5403" y="0"/>
                </a:lnTo>
                <a:close/>
              </a:path>
            </a:pathLst>
          </a:custGeom>
          <a:ln w="63500">
            <a:solidFill>
              <a:srgbClr val="2E598C"/>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175" name="Rettangolo"/>
          <p:cNvSpPr/>
          <p:nvPr/>
        </p:nvSpPr>
        <p:spPr>
          <a:xfrm rot="15780000">
            <a:off x="-8358404" y="-10029336"/>
            <a:ext cx="11480801" cy="12902484"/>
          </a:xfrm>
          <a:prstGeom prst="rect">
            <a:avLst/>
          </a:prstGeom>
          <a:ln w="63500">
            <a:solidFill>
              <a:srgbClr val="E54646"/>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176" name="Immagine" descr="Immagine"/>
          <p:cNvPicPr>
            <a:picLocks noChangeAspect="1"/>
          </p:cNvPicPr>
          <p:nvPr/>
        </p:nvPicPr>
        <p:blipFill>
          <a:blip r:embed="rId3"/>
          <a:stretch>
            <a:fillRect/>
          </a:stretch>
        </p:blipFill>
        <p:spPr>
          <a:xfrm>
            <a:off x="650987" y="15509988"/>
            <a:ext cx="1270001" cy="996347"/>
          </a:xfrm>
          <a:prstGeom prst="rect">
            <a:avLst/>
          </a:prstGeom>
          <a:ln w="12700">
            <a:miter lim="400000"/>
          </a:ln>
        </p:spPr>
      </p:pic>
      <p:pic>
        <p:nvPicPr>
          <p:cNvPr id="177" name="Immagine" descr="Immagine"/>
          <p:cNvPicPr>
            <a:picLocks noChangeAspect="1"/>
          </p:cNvPicPr>
          <p:nvPr/>
        </p:nvPicPr>
        <p:blipFill>
          <a:blip r:embed="rId4"/>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E34C7DE9-BEF2-48AD-B67C-B835E92E87FB}"/>
              </a:ext>
            </a:extLst>
          </p:cNvPr>
          <p:cNvSpPr>
            <a:spLocks noGrp="1"/>
          </p:cNvSpPr>
          <p:nvPr>
            <p:ph type="sldNum" sz="quarter" idx="2"/>
          </p:nvPr>
        </p:nvSpPr>
        <p:spPr/>
        <p:txBody>
          <a:bodyPr/>
          <a:lstStyle/>
          <a:p>
            <a:fld id="{86CB4B4D-7CA3-9044-876B-883B54F8677D}" type="slidenum">
              <a:rPr lang="it-IT" smtClean="0"/>
              <a:t>8</a:t>
            </a:fld>
            <a:endParaRPr lang="it-IT"/>
          </a:p>
        </p:txBody>
      </p:sp>
      <p:sp>
        <p:nvSpPr>
          <p:cNvPr id="4" name="10 Febbraio 2021">
            <a:extLst>
              <a:ext uri="{FF2B5EF4-FFF2-40B4-BE49-F238E27FC236}">
                <a16:creationId xmlns:a16="http://schemas.microsoft.com/office/drawing/2014/main" id="{81EB4E6A-6028-415A-6122-47FCEECC4BB0}"/>
              </a:ext>
            </a:extLst>
          </p:cNvPr>
          <p:cNvSpPr txBox="1"/>
          <p:nvPr/>
        </p:nvSpPr>
        <p:spPr>
          <a:xfrm>
            <a:off x="650987" y="820477"/>
            <a:ext cx="2814108"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2400" b="1">
                <a:solidFill>
                  <a:srgbClr val="000000"/>
                </a:solidFill>
                <a:latin typeface="Century Gothic"/>
                <a:ea typeface="Century Gothic"/>
                <a:cs typeface="Century Gothic"/>
                <a:sym typeface="Century Gothic"/>
              </a:defRPr>
            </a:lvl1pPr>
          </a:lstStyle>
          <a:p>
            <a:r>
              <a:rPr lang="it-IT" dirty="0"/>
              <a:t>22 dicembre 2022</a:t>
            </a:r>
            <a:endParaRPr dirty="0"/>
          </a:p>
        </p:txBody>
      </p:sp>
      <p:sp>
        <p:nvSpPr>
          <p:cNvPr id="5" name="Lorem ipsum dolor sit amet">
            <a:extLst>
              <a:ext uri="{FF2B5EF4-FFF2-40B4-BE49-F238E27FC236}">
                <a16:creationId xmlns:a16="http://schemas.microsoft.com/office/drawing/2014/main" id="{CF59331F-B6B7-86E3-3BE6-5E29C3119F20}"/>
              </a:ext>
            </a:extLst>
          </p:cNvPr>
          <p:cNvSpPr txBox="1"/>
          <p:nvPr/>
        </p:nvSpPr>
        <p:spPr>
          <a:xfrm>
            <a:off x="13884096" y="3426981"/>
            <a:ext cx="8872622" cy="945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600">
                <a:solidFill>
                  <a:srgbClr val="000000"/>
                </a:solidFill>
                <a:latin typeface="Century Gothic"/>
                <a:ea typeface="Century Gothic"/>
                <a:cs typeface="Century Gothic"/>
                <a:sym typeface="Century Gothic"/>
              </a:defRPr>
            </a:lvl1pPr>
          </a:lstStyle>
          <a:p>
            <a:pPr>
              <a:lnSpc>
                <a:spcPct val="107000"/>
              </a:lnSpc>
              <a:spcAft>
                <a:spcPts val="800"/>
              </a:spcAft>
            </a:pPr>
            <a:r>
              <a:rPr lang="it-IT" sz="5400" b="1"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r>
              <a:rPr lang="it-IT" sz="5400" b="1" dirty="0">
                <a:solidFill>
                  <a:schemeClr val="accent3">
                    <a:lumMod val="50000"/>
                  </a:schemeClr>
                </a:solidFill>
                <a:latin typeface="Century Gothic" panose="020B0502020202020204" pitchFamily="34" charset="0"/>
                <a:ea typeface="Calibri" panose="020F0502020204030204" pitchFamily="34" charset="0"/>
                <a:cs typeface="Times New Roman" panose="02020603050405020304" pitchFamily="18" charset="0"/>
              </a:rPr>
              <a:t>I prossimi passi per il 2023</a:t>
            </a:r>
            <a:endParaRPr lang="it-IT" sz="5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3F89021B-3EBC-D104-2731-C5B1D18795ED}"/>
              </a:ext>
            </a:extLst>
          </p:cNvPr>
          <p:cNvSpPr txBox="1"/>
          <p:nvPr/>
        </p:nvSpPr>
        <p:spPr>
          <a:xfrm>
            <a:off x="1365451" y="5305553"/>
            <a:ext cx="21215607" cy="9611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457200" indent="-457200" algn="just">
              <a:lnSpc>
                <a:spcPct val="150000"/>
              </a:lnSpc>
              <a:buFont typeface="Arial" panose="020B0604020202020204" pitchFamily="34" charset="0"/>
              <a:buChar char="•"/>
            </a:pPr>
            <a:r>
              <a:rPr lang="it-IT" sz="3200" b="1" dirty="0">
                <a:solidFill>
                  <a:schemeClr val="bg2">
                    <a:lumMod val="10000"/>
                  </a:schemeClr>
                </a:solidFill>
                <a:latin typeface="Century Gothic" panose="020B0502020202020204" pitchFamily="34" charset="0"/>
                <a:cs typeface="Times New Roman" panose="02020603050405020304" pitchFamily="18" charset="0"/>
              </a:rPr>
              <a:t>Costruzione degli scenari emissivi regionali al 2050 </a:t>
            </a:r>
            <a:r>
              <a:rPr lang="it-IT" sz="3200" dirty="0">
                <a:solidFill>
                  <a:schemeClr val="bg2">
                    <a:lumMod val="10000"/>
                  </a:schemeClr>
                </a:solidFill>
                <a:latin typeface="Century Gothic" panose="020B0502020202020204" pitchFamily="34" charset="0"/>
                <a:cs typeface="Times New Roman" panose="02020603050405020304" pitchFamily="18" charset="0"/>
              </a:rPr>
              <a:t>per tutti i settori a intervalli quinquennali</a:t>
            </a:r>
          </a:p>
          <a:p>
            <a:pPr marL="457200" indent="-457200" algn="just">
              <a:lnSpc>
                <a:spcPct val="150000"/>
              </a:lnSpc>
              <a:buFont typeface="Arial" panose="020B0604020202020204" pitchFamily="34" charset="0"/>
              <a:buChar char="•"/>
            </a:pPr>
            <a:r>
              <a:rPr lang="it-IT" sz="3200" b="1" dirty="0">
                <a:solidFill>
                  <a:schemeClr val="bg2">
                    <a:lumMod val="10000"/>
                  </a:schemeClr>
                </a:solidFill>
                <a:latin typeface="Century Gothic" panose="020B0502020202020204" pitchFamily="34" charset="0"/>
                <a:cs typeface="Times New Roman" panose="02020603050405020304" pitchFamily="18" charset="0"/>
              </a:rPr>
              <a:t>Completamento</a:t>
            </a:r>
            <a:r>
              <a:rPr lang="it-IT" sz="3200" dirty="0">
                <a:solidFill>
                  <a:schemeClr val="bg2">
                    <a:lumMod val="10000"/>
                  </a:schemeClr>
                </a:solidFill>
                <a:latin typeface="Century Gothic" panose="020B0502020202020204" pitchFamily="34" charset="0"/>
                <a:cs typeface="Times New Roman" panose="02020603050405020304" pitchFamily="18" charset="0"/>
              </a:rPr>
              <a:t> della mappatura dei piani e programmi regionali per una </a:t>
            </a:r>
            <a:r>
              <a:rPr lang="it-IT" sz="3200" b="1" dirty="0">
                <a:solidFill>
                  <a:schemeClr val="bg2">
                    <a:lumMod val="10000"/>
                  </a:schemeClr>
                </a:solidFill>
                <a:latin typeface="Century Gothic" panose="020B0502020202020204" pitchFamily="34" charset="0"/>
                <a:cs typeface="Times New Roman" panose="02020603050405020304" pitchFamily="18" charset="0"/>
              </a:rPr>
              <a:t>stima</a:t>
            </a:r>
            <a:r>
              <a:rPr lang="it-IT" sz="3200" dirty="0">
                <a:solidFill>
                  <a:schemeClr val="bg2">
                    <a:lumMod val="10000"/>
                  </a:schemeClr>
                </a:solidFill>
                <a:latin typeface="Century Gothic" panose="020B0502020202020204" pitchFamily="34" charset="0"/>
                <a:cs typeface="Times New Roman" panose="02020603050405020304" pitchFamily="18" charset="0"/>
              </a:rPr>
              <a:t> del loro contributo alla riduzione delle emissioni di CO2e;</a:t>
            </a:r>
          </a:p>
          <a:p>
            <a:pPr marL="457200" indent="-457200" algn="just">
              <a:lnSpc>
                <a:spcPct val="150000"/>
              </a:lnSpc>
              <a:buFont typeface="Arial" panose="020B0604020202020204" pitchFamily="34" charset="0"/>
              <a:buChar char="•"/>
            </a:pPr>
            <a:r>
              <a:rPr lang="it-IT" sz="3200" dirty="0">
                <a:solidFill>
                  <a:schemeClr val="bg2">
                    <a:lumMod val="10000"/>
                  </a:schemeClr>
                </a:solidFill>
                <a:latin typeface="Century Gothic" panose="020B0502020202020204" pitchFamily="34" charset="0"/>
                <a:cs typeface="Times New Roman" panose="02020603050405020304" pitchFamily="18" charset="0"/>
              </a:rPr>
              <a:t>Costruzione delle </a:t>
            </a:r>
            <a:r>
              <a:rPr lang="it-IT" sz="3200" b="1" dirty="0">
                <a:solidFill>
                  <a:schemeClr val="bg2">
                    <a:lumMod val="10000"/>
                  </a:schemeClr>
                </a:solidFill>
                <a:latin typeface="Century Gothic" panose="020B0502020202020204" pitchFamily="34" charset="0"/>
                <a:cs typeface="Times New Roman" panose="02020603050405020304" pitchFamily="18" charset="0"/>
              </a:rPr>
              <a:t>ipotesi di decarbonizzazione </a:t>
            </a:r>
            <a:r>
              <a:rPr lang="it-IT" sz="3200" dirty="0">
                <a:solidFill>
                  <a:schemeClr val="bg2">
                    <a:lumMod val="10000"/>
                  </a:schemeClr>
                </a:solidFill>
                <a:latin typeface="Century Gothic" panose="020B0502020202020204" pitchFamily="34" charset="0"/>
                <a:cs typeface="Times New Roman" panose="02020603050405020304" pitchFamily="18" charset="0"/>
              </a:rPr>
              <a:t>settoriale (target) e delle relative azioni e misure da pianificare e programmare, inclusa valutazione economica e tecnologica per quanto possibile</a:t>
            </a:r>
          </a:p>
          <a:p>
            <a:pPr marL="457200" indent="-457200" algn="just">
              <a:lnSpc>
                <a:spcPct val="150000"/>
              </a:lnSpc>
              <a:buFont typeface="Arial" panose="020B0604020202020204" pitchFamily="34" charset="0"/>
              <a:buChar char="•"/>
            </a:pPr>
            <a:r>
              <a:rPr lang="it-IT" sz="3200" dirty="0">
                <a:solidFill>
                  <a:schemeClr val="bg2">
                    <a:lumMod val="10000"/>
                  </a:schemeClr>
                </a:solidFill>
                <a:latin typeface="Century Gothic" panose="020B0502020202020204" pitchFamily="34" charset="0"/>
                <a:cs typeface="Times New Roman" panose="02020603050405020304" pitchFamily="18" charset="0"/>
              </a:rPr>
              <a:t>Definizione di un </a:t>
            </a:r>
            <a:r>
              <a:rPr lang="it-IT" sz="3200" b="1" dirty="0">
                <a:solidFill>
                  <a:schemeClr val="bg2">
                    <a:lumMod val="10000"/>
                  </a:schemeClr>
                </a:solidFill>
                <a:latin typeface="Century Gothic" panose="020B0502020202020204" pitchFamily="34" charset="0"/>
                <a:cs typeface="Times New Roman" panose="02020603050405020304" pitchFamily="18" charset="0"/>
              </a:rPr>
              <a:t>sistema di monitoraggio </a:t>
            </a:r>
            <a:r>
              <a:rPr lang="it-IT" sz="3200" dirty="0">
                <a:solidFill>
                  <a:schemeClr val="bg2">
                    <a:lumMod val="10000"/>
                  </a:schemeClr>
                </a:solidFill>
                <a:latin typeface="Century Gothic" panose="020B0502020202020204" pitchFamily="34" charset="0"/>
                <a:cs typeface="Times New Roman" panose="02020603050405020304" pitchFamily="18" charset="0"/>
              </a:rPr>
              <a:t>per la misurazione della </a:t>
            </a:r>
            <a:r>
              <a:rPr lang="it-IT" sz="3200" b="1" dirty="0">
                <a:solidFill>
                  <a:schemeClr val="bg2">
                    <a:lumMod val="10000"/>
                  </a:schemeClr>
                </a:solidFill>
                <a:latin typeface="Century Gothic" panose="020B0502020202020204" pitchFamily="34" charset="0"/>
                <a:cs typeface="Times New Roman" panose="02020603050405020304" pitchFamily="18" charset="0"/>
              </a:rPr>
              <a:t>CO2e</a:t>
            </a:r>
            <a:r>
              <a:rPr lang="it-IT" sz="3200" dirty="0">
                <a:solidFill>
                  <a:schemeClr val="bg2">
                    <a:lumMod val="10000"/>
                  </a:schemeClr>
                </a:solidFill>
                <a:latin typeface="Century Gothic" panose="020B0502020202020204" pitchFamily="34" charset="0"/>
                <a:cs typeface="Times New Roman" panose="02020603050405020304" pitchFamily="18" charset="0"/>
              </a:rPr>
              <a:t> integrato ed unitario con  Piani di settore, Programmi di finanziamento, Patto Lavoro e Clima, Agenda 2030;</a:t>
            </a:r>
          </a:p>
          <a:p>
            <a:pPr marL="457200" indent="-457200" algn="just">
              <a:lnSpc>
                <a:spcPct val="150000"/>
              </a:lnSpc>
              <a:buFont typeface="Arial" panose="020B0604020202020204" pitchFamily="34" charset="0"/>
              <a:buChar char="•"/>
            </a:pPr>
            <a:r>
              <a:rPr lang="it-IT" sz="3200" dirty="0">
                <a:solidFill>
                  <a:schemeClr val="bg2">
                    <a:lumMod val="10000"/>
                  </a:schemeClr>
                </a:solidFill>
                <a:latin typeface="Century Gothic" panose="020B0502020202020204" pitchFamily="34" charset="0"/>
                <a:cs typeface="Times New Roman" panose="02020603050405020304" pitchFamily="18" charset="0"/>
              </a:rPr>
              <a:t>Definizione di un </a:t>
            </a:r>
            <a:r>
              <a:rPr lang="it-IT" sz="3200" b="1" dirty="0">
                <a:solidFill>
                  <a:schemeClr val="bg2">
                    <a:lumMod val="10000"/>
                  </a:schemeClr>
                </a:solidFill>
                <a:latin typeface="Century Gothic" panose="020B0502020202020204" pitchFamily="34" charset="0"/>
                <a:cs typeface="Times New Roman" panose="02020603050405020304" pitchFamily="18" charset="0"/>
              </a:rPr>
              <a:t>processo di coinvolgimento e condivisione </a:t>
            </a:r>
            <a:r>
              <a:rPr lang="it-IT" sz="3200" dirty="0">
                <a:solidFill>
                  <a:schemeClr val="bg2">
                    <a:lumMod val="10000"/>
                  </a:schemeClr>
                </a:solidFill>
                <a:latin typeface="Century Gothic" panose="020B0502020202020204" pitchFamily="34" charset="0"/>
                <a:cs typeface="Times New Roman" panose="02020603050405020304" pitchFamily="18" charset="0"/>
              </a:rPr>
              <a:t>delle attività e dei relativi output con i </a:t>
            </a:r>
            <a:r>
              <a:rPr lang="it-IT" sz="3200" b="1" dirty="0">
                <a:solidFill>
                  <a:schemeClr val="bg2">
                    <a:lumMod val="10000"/>
                  </a:schemeClr>
                </a:solidFill>
                <a:latin typeface="Century Gothic" panose="020B0502020202020204" pitchFamily="34" charset="0"/>
                <a:cs typeface="Times New Roman" panose="02020603050405020304" pitchFamily="18" charset="0"/>
              </a:rPr>
              <a:t>firmatari del Patto per il Lavoro e il Clima</a:t>
            </a:r>
          </a:p>
          <a:p>
            <a:pPr marL="457200" indent="-457200" algn="just">
              <a:lnSpc>
                <a:spcPct val="150000"/>
              </a:lnSpc>
              <a:buFont typeface="Arial" panose="020B0604020202020204" pitchFamily="34" charset="0"/>
              <a:buChar char="•"/>
            </a:pPr>
            <a:r>
              <a:rPr lang="it-IT" sz="3200" dirty="0">
                <a:solidFill>
                  <a:schemeClr val="bg2">
                    <a:lumMod val="10000"/>
                  </a:schemeClr>
                </a:solidFill>
                <a:latin typeface="Century Gothic" panose="020B0502020202020204" pitchFamily="34" charset="0"/>
                <a:cs typeface="Times New Roman" panose="02020603050405020304" pitchFamily="18" charset="0"/>
              </a:rPr>
              <a:t>Definizione di un </a:t>
            </a:r>
            <a:r>
              <a:rPr lang="it-IT" sz="3200" b="1" dirty="0">
                <a:solidFill>
                  <a:schemeClr val="bg2">
                    <a:lumMod val="10000"/>
                  </a:schemeClr>
                </a:solidFill>
                <a:latin typeface="Century Gothic" panose="020B0502020202020204" pitchFamily="34" charset="0"/>
                <a:cs typeface="Times New Roman" panose="02020603050405020304" pitchFamily="18" charset="0"/>
              </a:rPr>
              <a:t>processo partecipativo </a:t>
            </a:r>
            <a:r>
              <a:rPr lang="it-IT" sz="3200" dirty="0">
                <a:solidFill>
                  <a:schemeClr val="bg2">
                    <a:lumMod val="10000"/>
                  </a:schemeClr>
                </a:solidFill>
                <a:latin typeface="Century Gothic" panose="020B0502020202020204" pitchFamily="34" charset="0"/>
                <a:cs typeface="Times New Roman" panose="02020603050405020304" pitchFamily="18" charset="0"/>
              </a:rPr>
              <a:t>più ampio, anche attraverso i diversi forum attivi a livello regionale;</a:t>
            </a:r>
          </a:p>
          <a:p>
            <a:pPr marL="457200" indent="-457200" algn="just">
              <a:lnSpc>
                <a:spcPct val="150000"/>
              </a:lnSpc>
              <a:buFont typeface="Arial" panose="020B0604020202020204" pitchFamily="34" charset="0"/>
              <a:buChar char="•"/>
            </a:pPr>
            <a:r>
              <a:rPr lang="it-IT" sz="3200" dirty="0">
                <a:solidFill>
                  <a:schemeClr val="bg2">
                    <a:lumMod val="10000"/>
                  </a:schemeClr>
                </a:solidFill>
                <a:latin typeface="Century Gothic" panose="020B0502020202020204" pitchFamily="34" charset="0"/>
                <a:cs typeface="Times New Roman" panose="02020603050405020304" pitchFamily="18" charset="0"/>
              </a:rPr>
              <a:t>Elaborazione del </a:t>
            </a:r>
            <a:r>
              <a:rPr lang="it-IT" sz="3200" b="1" dirty="0">
                <a:solidFill>
                  <a:schemeClr val="bg2">
                    <a:lumMod val="10000"/>
                  </a:schemeClr>
                </a:solidFill>
                <a:latin typeface="Century Gothic" panose="020B0502020202020204" pitchFamily="34" charset="0"/>
                <a:cs typeface="Times New Roman" panose="02020603050405020304" pitchFamily="18" charset="0"/>
              </a:rPr>
              <a:t>documento strategico </a:t>
            </a:r>
            <a:r>
              <a:rPr lang="it-IT" sz="3200" dirty="0">
                <a:solidFill>
                  <a:schemeClr val="bg2">
                    <a:lumMod val="10000"/>
                  </a:schemeClr>
                </a:solidFill>
                <a:latin typeface="Century Gothic" panose="020B0502020202020204" pitchFamily="34" charset="0"/>
                <a:cs typeface="Times New Roman" panose="02020603050405020304" pitchFamily="18" charset="0"/>
              </a:rPr>
              <a:t>e sua approvazione</a:t>
            </a:r>
          </a:p>
          <a:p>
            <a:pPr algn="just">
              <a:lnSpc>
                <a:spcPct val="150000"/>
              </a:lnSpc>
            </a:pPr>
            <a:endParaRPr lang="it-IT" sz="3200" dirty="0">
              <a:solidFill>
                <a:schemeClr val="bg2">
                  <a:lumMod val="10000"/>
                </a:schemeClr>
              </a:solidFill>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012436526"/>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037225"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037225"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3972</TotalTime>
  <Words>1052</Words>
  <Application>Microsoft Office PowerPoint</Application>
  <PresentationFormat>Personalizzato</PresentationFormat>
  <Paragraphs>84</Paragraphs>
  <Slides>8</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8</vt:i4>
      </vt:variant>
    </vt:vector>
  </HeadingPairs>
  <TitlesOfParts>
    <vt:vector size="15" baseType="lpstr">
      <vt:lpstr>Arial</vt:lpstr>
      <vt:lpstr>Calibri</vt:lpstr>
      <vt:lpstr>Century Gothic</vt:lpstr>
      <vt:lpstr>Helvetica Neue</vt:lpstr>
      <vt:lpstr>Helvetica Neue Medium</vt:lpstr>
      <vt:lpstr>Wingdings</vt:lpstr>
      <vt:lpstr>21_BasicWhite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Rossi Elena</dc:creator>
  <cp:lastModifiedBy>Bianconi Patrizia</cp:lastModifiedBy>
  <cp:revision>28</cp:revision>
  <cp:lastPrinted>2021-12-15T11:01:23Z</cp:lastPrinted>
  <dcterms:modified xsi:type="dcterms:W3CDTF">2022-12-21T09:10:53Z</dcterms:modified>
</cp:coreProperties>
</file>