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7"/>
  </p:notesMasterIdLst>
  <p:sldIdLst>
    <p:sldId id="261" r:id="rId3"/>
    <p:sldId id="575" r:id="rId4"/>
    <p:sldId id="576" r:id="rId5"/>
    <p:sldId id="579" r:id="rId6"/>
    <p:sldId id="580" r:id="rId7"/>
    <p:sldId id="589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</p:sldIdLst>
  <p:sldSz cx="9144000" cy="5143500" type="screen16x9"/>
  <p:notesSz cx="6858000" cy="9144000"/>
  <p:custDataLst>
    <p:tags r:id="rId18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5"/>
  </p:normalViewPr>
  <p:slideViewPr>
    <p:cSldViewPr>
      <p:cViewPr varScale="1">
        <p:scale>
          <a:sx n="114" d="100"/>
          <a:sy n="114" d="100"/>
        </p:scale>
        <p:origin x="61" y="3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9D56579-315E-6A45-B788-7E28276365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AD43BB3-9FB8-DF4B-9066-C5115CBC1C0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AB4DBC-EB6C-4F45-B363-0291C198DEA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2F6106C-3E01-6B46-B469-B59BF9DEB8B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0D5CC05-A136-0243-8C4B-CF05A2E02F1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B5CEF6A-9DBF-F047-B0F8-3267C6DCD9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2E2E2D4-9E31-344D-BF7A-B602E45EEA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43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9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13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86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14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15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2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21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3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23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4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11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5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6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6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66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7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50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8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92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2651913-CC7A-0D45-9FAE-1AB338618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5428E1-AD77-E046-93C0-91E811F2F456}" type="slidenum">
              <a:rPr lang="it-IT" altLang="it-IT" sz="1400" smtClean="0"/>
              <a:pPr>
                <a:spcBef>
                  <a:spcPct val="0"/>
                </a:spcBef>
              </a:pPr>
              <a:t>12</a:t>
            </a:fld>
            <a:endParaRPr lang="it-IT" altLang="it-IT" sz="1400"/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CD9D5603-B8A5-6845-B339-9016AD49A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CB338F0A-D902-7946-92A6-7B3C1D4D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it-IT" altLang="it-IT" sz="20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97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0664AB-C8EA-2149-B798-6B5FA46816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7AF5-A37C-BD46-B5FD-3283C3DD58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5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F46955-9A86-D143-AB7B-E6B2E52670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FF2B-05B7-A54B-8A2E-193CBC355E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20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0838" y="744538"/>
            <a:ext cx="2128837" cy="344011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1150" y="744538"/>
            <a:ext cx="6237288" cy="344011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04B49B-3FE5-1E4D-9224-FBA1581E5A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8C8F-E0D5-CB4E-9DFF-61233AF167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542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1150" y="744538"/>
            <a:ext cx="8518525" cy="205105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A5B3A-2885-1D49-8F6E-CC7708EF61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C7F8-654D-C043-8F56-46135C4DA2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298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ttangolo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6" y="3794440"/>
            <a:ext cx="5155745" cy="90695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it-IT" sz="3000" noProof="0"/>
              <a:t>Fare clic per modificare lo stile del titolo dello schema</a:t>
            </a:r>
            <a:endParaRPr lang="it-IT" sz="3000" noProof="0" dirty="0"/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228" y="3792474"/>
            <a:ext cx="2544334" cy="905256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it-IT" sz="1200" noProof="0"/>
              <a:t>Fare clic per modificare lo stile del sottotitolo dello schema</a:t>
            </a:r>
            <a:endParaRPr lang="it-IT" sz="1200" noProof="0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7874" y="3890582"/>
            <a:ext cx="0" cy="656705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3" y="0"/>
            <a:ext cx="9141714" cy="3422142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4842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AF1F2D-DF30-F941-8B7F-50EBEFBECA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E084-5D94-F540-AA17-505D3A2ABD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887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8F28D-74B7-5B40-8C41-DC903643A6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686-978E-0841-B1EE-D5D93DEA66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206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A9C31-5B85-8D49-9F85-889FF27662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12F9-D939-2440-ADF9-A888521962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731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1150" y="1152525"/>
            <a:ext cx="4183063" cy="3414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152525"/>
            <a:ext cx="4183062" cy="3414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16A185-7202-D847-8A3D-6AFB361E06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65B6-48B7-5B49-A83C-ADBDE5CEC4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441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825667-0BD4-A64A-BBB1-612F8EBCFA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633D-FC1D-E14D-A3B3-C42FEDF9E7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5840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29D9D6-D506-A749-9FE9-95083409F8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CB08-2916-2447-A541-7846DDDF07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168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38538D-81E3-8C4B-B185-593A6CF4F0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DD6A-B287-FB48-8D4E-5EC86B5C32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673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D5DED48-1755-BF48-9BB0-4C3FC746FF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80B7-8FD0-3744-B94A-0D782882C7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5395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F312FC-B752-A24A-869D-F12E9F5B37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DC3B-81B3-A946-AEF3-9A6B073DC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9096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CA169B-2BCD-5445-8C7A-42C534999C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FAB-3042-DB47-B246-57A39B512A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960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114EA-FE93-AC46-A942-B3397B1437F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DFAD-AB84-DF47-92E7-4B21436D99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740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0838" y="444500"/>
            <a:ext cx="2128837" cy="41227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1150" y="444500"/>
            <a:ext cx="6237288" cy="41227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BDD95-E4B3-A74E-B2BE-E973829781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8341-86A9-A54B-95FA-3637F2D7AF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9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1E1C53-A405-A343-A354-8E7EEBBABA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627B-D243-2945-BAF6-05A72420B8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75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91CF01-7A36-604A-B257-9D72C61F54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8A2D-4381-944F-98A2-195E6CD580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41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285E0B-7B63-8743-A67D-F4DC13A467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053C-A874-7040-A5FF-046CC2A616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75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120B0-B8EF-2E45-97CA-9FF6E0106F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0DD6-C46C-394C-981C-78E821A769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8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2A82FB-65A4-644F-8D50-11C5E06982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F483-46B8-0042-A006-80F0549AD7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72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FDAF55-4317-4E48-831C-64E8FBD28B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0BFF-8C44-724E-BC0F-843D5F73F0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263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3E4A52-78A9-494D-8A86-9E8CEFA9BE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9A55-8BBE-6B49-BB39-F72E871A7A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394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445A075-D779-884F-BB31-61B300D0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744538"/>
            <a:ext cx="85185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8016C9A-D98D-E543-8D1E-E09EB482FF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4662488"/>
            <a:ext cx="546100" cy="392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B267C5-1964-A84B-B303-BB18CC61B1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FB3BB68-4903-9342-80B9-464A32081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CF7448D-E654-7F48-A7E2-1A7D0CD4E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18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204572B-4705-2C45-83B0-C608634CC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185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DFBC3CE-1145-AB4C-81DD-EC9E67DC38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72488" y="4662488"/>
            <a:ext cx="546100" cy="392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1D123-CA5B-DC45-AC6D-DFBB1A195F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PingFang SC" charset="-122"/>
          <a:cs typeface="PingFang SC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PingFang SC" panose="020B0400000000000000" pitchFamily="34" charset="-122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comunalie.com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ziende.pefc.it/aziende_online/scheda?ID=2262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6" y="3794440"/>
            <a:ext cx="5155745" cy="906956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LIFECO</a:t>
            </a:r>
            <a:r>
              <a:rPr lang="it-IT" baseline="-25000" dirty="0">
                <a:solidFill>
                  <a:schemeClr val="bg1">
                    <a:alpha val="7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alpha val="75000"/>
                  </a:schemeClr>
                </a:solidFill>
              </a:rPr>
              <a:t>PES&amp;PEF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569" y="3830242"/>
            <a:ext cx="2544366" cy="906065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>
                    <a:alpha val="85000"/>
                  </a:schemeClr>
                </a:solidFill>
              </a:rPr>
              <a:t>Policy</a:t>
            </a:r>
          </a:p>
        </p:txBody>
      </p:sp>
      <p:pic>
        <p:nvPicPr>
          <p:cNvPr id="6" name="Segnaposto immagine 5" descr="Immagine di alberi, all'aperto, foresta, natura, nebbia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" y="0"/>
            <a:ext cx="9141714" cy="3422142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A607DF-7235-4C95-A0FE-CE5E0078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059" y="3943005"/>
            <a:ext cx="1329883" cy="6098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EA52B2-0661-DDC1-045B-9D85511A3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752" y="3943005"/>
            <a:ext cx="961297" cy="693502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97E895C-B13D-2525-46BC-E2FB1744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-372298"/>
            <a:ext cx="8295407" cy="20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87336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it-IT" sz="24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3000"/>
              </a:lnSpc>
              <a:tabLst>
                <a:tab pos="723959" algn="l"/>
                <a:tab pos="1447919" algn="l"/>
                <a:tab pos="217188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5280" algn="l"/>
              </a:tabLst>
            </a:pPr>
            <a:r>
              <a:rPr lang="it-IT" sz="2400" dirty="0">
                <a:solidFill>
                  <a:srgbClr val="000000"/>
                </a:solidFill>
                <a:latin typeface="Lato Black" pitchFamily="34"/>
                <a:ea typeface="Arial" pitchFamily="2"/>
                <a:cs typeface="Arial" pitchFamily="34"/>
              </a:rPr>
              <a:t>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Lato Black" pitchFamily="34"/>
                <a:ea typeface="Arial" pitchFamily="2"/>
                <a:cs typeface="Arial" pitchFamily="34"/>
              </a:rPr>
              <a:t>tandard sui servizi ecosistemici e crediti di sostenibilità</a:t>
            </a:r>
          </a:p>
          <a:p>
            <a:pPr algn="l"/>
            <a:r>
              <a:rPr lang="it-IT" sz="1350" b="1" dirty="0">
                <a:solidFill>
                  <a:schemeClr val="tx1"/>
                </a:solidFill>
                <a:latin typeface="Montserrat-Bold"/>
              </a:rPr>
              <a:t>Antonio Mortali (Consorzio Comunalie Parmensi)</a:t>
            </a:r>
            <a:endParaRPr lang="it-IT" altLang="it-IT" sz="2400" b="1" dirty="0">
              <a:solidFill>
                <a:schemeClr val="tx1"/>
              </a:solidFill>
              <a:latin typeface="+mn-lt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it-IT" altLang="it-IT" sz="5000" dirty="0">
              <a:solidFill>
                <a:schemeClr val="tx1"/>
              </a:solidFill>
              <a:latin typeface="Lato Black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BEC34C-D934-A686-D896-F8BEDC39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49" y="18272"/>
            <a:ext cx="3613285" cy="51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5A5A76-8FD6-26B4-B3F4-A74B9F9D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97" y="78038"/>
            <a:ext cx="8223249" cy="8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Gli interventi forestali</a:t>
            </a:r>
          </a:p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Consorzio Comunalie Parmensi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12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9533" y="1230626"/>
            <a:ext cx="8457658" cy="336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Nell’ambito del progetto sono state sviluppate tre azioni dimostrative di applicazione dello standard nelle tre aree forestali coinvolte nel progetto: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Comunalie Parmensi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l’area di Fusine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	il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Demanio Forestale Forlivese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ognuna sono stati previsti interventi forestali e la presentazione di un progetto di addizionalità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95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97" y="78038"/>
            <a:ext cx="8223249" cy="8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Gli interventi forestali</a:t>
            </a:r>
          </a:p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Consorzio Comunalie Parmensi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7" y="1275606"/>
            <a:ext cx="4065319" cy="31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Progetto nella Comunalia di Valdena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allungamento del turno nei cedui di faggio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allungamento del turno nei cedui di castagno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diradamento fustaia di conifere ai fini antincendio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validità anni 1, con generazione di 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7.388,26 crediti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3CCC330-DCE7-1C4E-0E01-7A7E0228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2" y="1275606"/>
            <a:ext cx="4802654" cy="34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Progetto nella Comunalia di Baselica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allungamento del turno nelle fustaie di faggio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allungamento del turno nelle fustaie di resinose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diradamento fustaia di conifere ai fini antincendio</a:t>
            </a:r>
          </a:p>
          <a:p>
            <a:pPr marL="171450" indent="-171450" eaLnBrk="1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diradamento di fustaia transitoria di faggio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validità anni 1, con generazione di circa 3.500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crediti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8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97" y="78038"/>
            <a:ext cx="8223249" cy="83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233933"/>
            <a:ext cx="2354382" cy="725032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3CCC330-DCE7-1C4E-0E01-7A7E0228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275606"/>
            <a:ext cx="7801840" cy="34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CONSORZIO COMUNALIE PARMENSI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www.comunalie.com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Segnaposto immagine 6" descr="Immagine di alberi, all'aperto, foresta, natura, nebbia">
            <a:extLst>
              <a:ext uri="{FF2B5EF4-FFF2-40B4-BE49-F238E27FC236}">
                <a16:creationId xmlns:a16="http://schemas.microsoft.com/office/drawing/2014/main" id="{8D53806A-0020-D025-48D0-06B52D5CE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71903"/>
            <a:ext cx="4130205" cy="2237849"/>
          </a:xfrm>
          <a:prstGeom prst="rect">
            <a:avLst/>
          </a:prstGeom>
        </p:spPr>
      </p:pic>
      <p:pic>
        <p:nvPicPr>
          <p:cNvPr id="4" name="Segnaposto immagine 8" descr="Primo piano di un ramo di un albero verde con una pigna">
            <a:extLst>
              <a:ext uri="{FF2B5EF4-FFF2-40B4-BE49-F238E27FC236}">
                <a16:creationId xmlns:a16="http://schemas.microsoft.com/office/drawing/2014/main" id="{81D66DF2-CA80-6D24-540A-413D985856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7936" y="2787490"/>
            <a:ext cx="4130205" cy="22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8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15900"/>
            <a:ext cx="728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0B050"/>
                </a:solidFill>
              </a:rPr>
              <a:t>Necessità di standard certificati</a:t>
            </a: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7856164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it-IT" altLang="it-IT" sz="2000" b="1" dirty="0"/>
              <a:t>Il mercato volontario dei crediti di carbonio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1561" y="1656315"/>
            <a:ext cx="7856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 attenzione verso il mercato volontario dei crediti di carbonio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Proposte di crediti basate su metodologie inconsistenti o non certificate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 ancora non in grado di valutare la solidità delle proposte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Alto rischio di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greenwashing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it-I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02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94" y="213096"/>
            <a:ext cx="8223249" cy="12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Standard di certificazione dei Servizi Ecosistemici generati da boschi gestiti in maniera sostenibile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78342" y="1398079"/>
            <a:ext cx="785616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elaborato con la collaborazione di PEFC che funge da Ente normatore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(Standard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PEFC ITA 1001-SE:2021)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basa su garanzie di qualità e sostenibilità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Proprietà certificate in GFS PEFC quindi con gestione attiva, dotate di piano di gestione forestale con la certezza di una </a:t>
            </a:r>
            <a:r>
              <a:rPr lang="it-IT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fornitura continua e ottimale di beni e 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servizi provenienti dai boschi (multifunzionalità)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7" y="0"/>
            <a:ext cx="8223249" cy="12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Standard – Tipologie di attività addizionali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78342" y="1398079"/>
            <a:ext cx="7856164" cy="245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2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standard sui crediti ecosistemici si incentra su tre settori principali: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Carbonio Forestale: stoccaggio, assorbimento e non emissione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Tutela della Biodiversità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Funzioni Turistico Ricreative (compresa l’idoneità al benessere forestale)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6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7" y="0"/>
            <a:ext cx="8223249" cy="12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Addizionalità e BAU (Business </a:t>
            </a:r>
            <a:r>
              <a:rPr lang="it-IT" sz="2400" b="1" dirty="0" err="1">
                <a:solidFill>
                  <a:srgbClr val="00B050"/>
                </a:solidFill>
              </a:rPr>
              <a:t>as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b="1" dirty="0" err="1">
                <a:solidFill>
                  <a:srgbClr val="00B050"/>
                </a:solidFill>
              </a:rPr>
              <a:t>Usual</a:t>
            </a:r>
            <a:r>
              <a:rPr lang="it-IT" sz="2400" b="1" dirty="0">
                <a:solidFill>
                  <a:srgbClr val="00B050"/>
                </a:solidFill>
              </a:rPr>
              <a:t>) 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78342" y="1398079"/>
            <a:ext cx="7856164" cy="320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Alla base del concetto di addizionalità, fondamentale per poter dimostrare che i crediti sono generati grazie ad una gestione attiva del bosco, ci sta il concetto di BAU (Business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ovvero di una baseline normalmente adottata.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altre parole, l’addizionalità rappresenta la messa in atto di azioni di gestione e di monitoraggio “aggiuntive” rispetto ad una gestione ordinaria (Business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BAU) o rispetto ad uno Scenario di Riferimento.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BAU adottata nello standard è rappresentata dai locali Regolamenti forestali.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78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173499"/>
            <a:ext cx="8223249" cy="5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Tipologie d’intervento 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29" y="325980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27738" y="850900"/>
            <a:ext cx="7888522" cy="485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progetti previsti dallo standard messo a punto nel progetto, suddivisi in aumento dello stoccaggio e riduzione delle emissioni, sono i seguenti: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conversione di un bosco ceduo ad alto fusto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allungamento del turno minimo (rinuncia al taglio del bosco)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aumento della biomassa (rinuncia parziale del taglio)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rimboschimenti dopo eventi distruttivi eccezionali (incendi, frane,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Realizzazione di rimboschimenti/imboschimenti su terreni abbandonati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antincendio boschivo (interventi in popolamenti di conifere)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tutela da danni biotici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Attività di riduzione dell’uso di input energetici (utilizzo di benzine ed olii biologici)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attività viene descritta la metodologia di calcolo delle </a:t>
            </a:r>
            <a:r>
              <a:rPr lang="it-IT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tonn</a:t>
            </a: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CO2 equivalente incrementato nella biomassa forestale (stoccaggio) o non emesso in atmosfera.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71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7" y="119207"/>
            <a:ext cx="8223249" cy="6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Documento di progetto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40932" y="949568"/>
            <a:ext cx="8457658" cy="364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progetto deve essere presentato attraverso un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DdP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che riporti i servizi ecosistemici richiesti, lo scenario di riferimento (BAU), i calcoli attraverso i quali vengono richiesti i crediti e la localizzazione degli interventi.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crediti richiedibili possono derivare da attività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ex post, per le quali la stima viene effettuata in seguito all’attività svolta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 ante, per le quali il calcolo delle tonnellate di CO</a:t>
            </a:r>
            <a:r>
              <a:rPr lang="it-IT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stoccate o non emesse derivano dall’applicazione di una buona pratica stimata in anticipo rispetto alla sua effettiva attuazione; a garanzia dei progetti ex ante, lo standard prevede l’accantonamento di un buffer, ovvero di una quota di crediti di Sostenibilità sottratta alla vendita e accantonata come garanzia delle possibili perdite dovute a eventuali disturbi che possono compromettere l’impatto sul servizio ecosistemico.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Immagine 2">
            <a:extLst>
              <a:ext uri="{FF2B5EF4-FFF2-40B4-BE49-F238E27FC236}">
                <a16:creationId xmlns:a16="http://schemas.microsoft.com/office/drawing/2014/main" id="{F9401E78-45C3-D74B-8BA5-31FFF005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6"/>
          <a:stretch>
            <a:fillRect/>
          </a:stretch>
        </p:blipFill>
        <p:spPr bwMode="auto">
          <a:xfrm>
            <a:off x="6228556" y="51470"/>
            <a:ext cx="28908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Rectangle 3">
            <a:extLst>
              <a:ext uri="{FF2B5EF4-FFF2-40B4-BE49-F238E27FC236}">
                <a16:creationId xmlns:a16="http://schemas.microsoft.com/office/drawing/2014/main" id="{3036802B-F9B3-3247-B8C0-EC563ABC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7" y="119207"/>
            <a:ext cx="8223249" cy="62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B050"/>
                </a:solidFill>
              </a:rPr>
              <a:t>Il registro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2B2CE5DD-9A04-A643-A3F3-5487A248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88595"/>
            <a:ext cx="8223250" cy="7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it-IT" altLang="it-IT" sz="1000" dirty="0"/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77C070E-20D1-C543-8D24-5445FB490DA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4087" y="-103187"/>
            <a:ext cx="36513" cy="194468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EC1FE1D0-E8E9-5F4E-8955-0FFEA9B2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938213"/>
            <a:ext cx="72866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</a:pPr>
            <a:endParaRPr lang="it-IT" altLang="it-IT" sz="1600" dirty="0">
              <a:solidFill>
                <a:srgbClr val="FF9900"/>
              </a:solidFill>
            </a:endParaRP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0327072F-6D85-9641-AF0E-EFD0A1B1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787900"/>
            <a:ext cx="67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/>
              <a:t>pag. </a:t>
            </a:r>
            <a:fld id="{99611103-3250-5949-BC67-B38018404DAA}" type="slidenum">
              <a:rPr lang="it-IT" altLang="it-IT" sz="900" b="1"/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it-IT" altLang="it-IT" sz="900" b="1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FEED2C-63F0-D24F-9E83-5382154AD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0" y="4616835"/>
            <a:ext cx="1110992" cy="3421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40932" y="949568"/>
            <a:ext cx="8457658" cy="255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kzidenz Grotesk CE Light"/>
              </a:rPr>
              <a:t>Infine si è previsto che PEFC, per evitare la doppia contabilizzazione, gestisca un registro pubblico, consultabile dal sito di PEFC, nel quale vengono caricati i crediti ottenuti da ciascun richiedente e scaricati ogni qualvolta che questi vengono ceduti ad un’azienda. Ad esempio, nel caso dei crediti generati dal progetto di addizionalità nella Comunalia di Valdena, il registro compare al seguente link: </a:t>
            </a:r>
            <a:r>
              <a:rPr lang="it-IT" sz="1800" u="sng" dirty="0">
                <a:solidFill>
                  <a:srgbClr val="000000"/>
                </a:solidFill>
                <a:effectLst/>
                <a:latin typeface="Akzidenz Grotesk CE Light"/>
                <a:ea typeface="Times New Roman" panose="02020603050405020304" pitchFamily="18" charset="0"/>
                <a:cs typeface="Akzidenz Grotesk CE Light"/>
                <a:hlinkClick r:id="rId5"/>
              </a:rPr>
              <a:t>PEFC - Comunalia di Valdena Santa Maria</a:t>
            </a:r>
            <a:endParaRPr lang="it-IT" sz="1800" dirty="0">
              <a:solidFill>
                <a:srgbClr val="000000"/>
              </a:solidFill>
              <a:effectLst/>
              <a:latin typeface="Akzidenz Grotesk CE Light"/>
              <a:ea typeface="Times New Roman" panose="02020603050405020304" pitchFamily="18" charset="0"/>
              <a:cs typeface="Akzidenz Grotesk CE Ligh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2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AD2B5B-57BB-5B24-A83A-969BF4D8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"/>
            <a:ext cx="9144000" cy="51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c3c4307be62ffed83758d9f58a3429cbf39ca6"/>
</p:tagLst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PingFang SC"/>
        <a:cs typeface="PingFang SC"/>
      </a:majorFont>
      <a:minorFont>
        <a:latin typeface="Arial"/>
        <a:ea typeface="PingFang SC"/>
        <a:cs typeface="PingFang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it-IT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862</Words>
  <Application>Microsoft Office PowerPoint</Application>
  <PresentationFormat>Presentazione su schermo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Akzidenz Grotesk CE Light</vt:lpstr>
      <vt:lpstr>Arial</vt:lpstr>
      <vt:lpstr>Calibri</vt:lpstr>
      <vt:lpstr>Lato Black</vt:lpstr>
      <vt:lpstr>Montserrat-Bold</vt:lpstr>
      <vt:lpstr>Times New Roman</vt:lpstr>
      <vt:lpstr>Wingdings</vt:lpstr>
      <vt:lpstr>Tema di Office</vt:lpstr>
      <vt:lpstr>Tema di Office</vt:lpstr>
      <vt:lpstr>LIFECO2PES&amp;PEF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Chiavegato Elena</cp:lastModifiedBy>
  <cp:revision>66</cp:revision>
  <cp:lastPrinted>1601-01-01T00:00:00Z</cp:lastPrinted>
  <dcterms:created xsi:type="dcterms:W3CDTF">2020-10-08T07:59:11Z</dcterms:created>
  <dcterms:modified xsi:type="dcterms:W3CDTF">2023-03-03T11:10:28Z</dcterms:modified>
</cp:coreProperties>
</file>