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49" r:id="rId5"/>
  </p:sldMasterIdLst>
  <p:notesMasterIdLst>
    <p:notesMasterId r:id="rId13"/>
  </p:notesMasterIdLst>
  <p:sldIdLst>
    <p:sldId id="256" r:id="rId6"/>
    <p:sldId id="257" r:id="rId7"/>
    <p:sldId id="258" r:id="rId8"/>
    <p:sldId id="261" r:id="rId9"/>
    <p:sldId id="263" r:id="rId10"/>
    <p:sldId id="262" r:id="rId11"/>
    <p:sldId id="260" r:id="rId12"/>
  </p:sldIdLst>
  <p:sldSz cx="9144000" cy="5143500" type="screen16x9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D9ABD-735F-4838-B603-69CC2F43C4EC}" v="59" dt="2023-03-01T17:27:13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6"/>
    <p:restoredTop sz="94665"/>
  </p:normalViewPr>
  <p:slideViewPr>
    <p:cSldViewPr>
      <p:cViewPr varScale="1">
        <p:scale>
          <a:sx n="105" d="100"/>
          <a:sy n="105" d="100"/>
        </p:scale>
        <p:origin x="883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C9D56579-315E-6A45-B788-7E282763655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AAD43BB3-9FB8-DF4B-9066-C5115CBC1C0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EAB4DBC-EB6C-4F45-B363-0291C198DEAA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2F6106C-3E01-6B46-B469-B59BF9DEB8B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0D5CC05-A136-0243-8C4B-CF05A2E02F1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B5CEF6A-9DBF-F047-B0F8-3267C6DCD9A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2E2E2D4-9E31-344D-BF7A-B602E45EEA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430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844F1D2F-EB3D-9041-ABA3-37306F5BA9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4595EB-CF3E-F544-9183-1C276DE45C86}" type="slidenum">
              <a:rPr lang="it-IT" altLang="it-IT" sz="1400" smtClean="0"/>
              <a:pPr>
                <a:spcBef>
                  <a:spcPct val="0"/>
                </a:spcBef>
              </a:pPr>
              <a:t>1</a:t>
            </a:fld>
            <a:endParaRPr lang="it-IT" altLang="it-IT" sz="1400"/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CD7E42CC-C0D3-124F-AB87-CF5CD5DAEB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Text Box 2">
            <a:extLst>
              <a:ext uri="{FF2B5EF4-FFF2-40B4-BE49-F238E27FC236}">
                <a16:creationId xmlns:a16="http://schemas.microsoft.com/office/drawing/2014/main" id="{48BEDF31-73CF-D744-ACDD-0BC721D22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72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A9173277-CE15-A34C-95A3-49C5B75809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98A4D4-4804-D64C-8209-840DBAB51F61}" type="slidenum">
              <a:rPr lang="it-IT" altLang="it-IT" sz="1400" smtClean="0"/>
              <a:pPr>
                <a:spcBef>
                  <a:spcPct val="0"/>
                </a:spcBef>
              </a:pPr>
              <a:t>2</a:t>
            </a:fld>
            <a:endParaRPr lang="it-IT" altLang="it-IT" sz="1400"/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915D5B5E-7C47-1B44-BA9D-F95F9E021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Text Box 2">
            <a:extLst>
              <a:ext uri="{FF2B5EF4-FFF2-40B4-BE49-F238E27FC236}">
                <a16:creationId xmlns:a16="http://schemas.microsoft.com/office/drawing/2014/main" id="{4992289E-0357-A448-82F2-312CE18A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4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557C3D13-0552-654F-9B7A-06D21D215E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1B3ED8-FE08-8244-9EDE-E292EEB6832E}" type="slidenum">
              <a:rPr lang="it-IT" altLang="it-IT" sz="1400" smtClean="0"/>
              <a:pPr>
                <a:spcBef>
                  <a:spcPct val="0"/>
                </a:spcBef>
              </a:pPr>
              <a:t>3</a:t>
            </a:fld>
            <a:endParaRPr lang="it-IT" altLang="it-IT" sz="1400"/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CD44235D-9DFE-2F4A-BDF7-D99661AF0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D195CD41-D658-8F4B-AE6E-22ED6C9E6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33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2651913-CC7A-0D45-9FAE-1AB3386180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5428E1-AD77-E046-93C0-91E811F2F456}" type="slidenum">
              <a:rPr lang="it-IT" altLang="it-IT" sz="1400" smtClean="0"/>
              <a:pPr>
                <a:spcBef>
                  <a:spcPct val="0"/>
                </a:spcBef>
              </a:pPr>
              <a:t>4</a:t>
            </a:fld>
            <a:endParaRPr lang="it-IT" altLang="it-IT" sz="1400"/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CD9D5603-B8A5-6845-B339-9016AD49A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CB338F0A-D902-7946-92A6-7B3C1D4D7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0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2651913-CC7A-0D45-9FAE-1AB3386180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5428E1-AD77-E046-93C0-91E811F2F456}" type="slidenum">
              <a:rPr lang="it-IT" altLang="it-IT" sz="1400" smtClean="0"/>
              <a:pPr>
                <a:spcBef>
                  <a:spcPct val="0"/>
                </a:spcBef>
              </a:pPr>
              <a:t>5</a:t>
            </a:fld>
            <a:endParaRPr lang="it-IT" altLang="it-IT" sz="1400"/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CD9D5603-B8A5-6845-B339-9016AD49A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CB338F0A-D902-7946-92A6-7B3C1D4D7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0980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2651913-CC7A-0D45-9FAE-1AB3386180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5428E1-AD77-E046-93C0-91E811F2F456}" type="slidenum">
              <a:rPr lang="it-IT" altLang="it-IT" sz="1400" smtClean="0"/>
              <a:pPr>
                <a:spcBef>
                  <a:spcPct val="0"/>
                </a:spcBef>
              </a:pPr>
              <a:t>6</a:t>
            </a:fld>
            <a:endParaRPr lang="it-IT" altLang="it-IT" sz="1400"/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CD9D5603-B8A5-6845-B339-9016AD49A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CB338F0A-D902-7946-92A6-7B3C1D4D7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7514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E6B24D52-8113-A44B-AE5B-CE30708178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7649AB-4B02-B140-A278-2CF9B39D320F}" type="slidenum">
              <a:rPr lang="it-IT" altLang="it-IT" sz="1400" smtClean="0"/>
              <a:pPr>
                <a:spcBef>
                  <a:spcPct val="0"/>
                </a:spcBef>
              </a:pPr>
              <a:t>7</a:t>
            </a:fld>
            <a:endParaRPr lang="it-IT" altLang="it-IT" sz="1400"/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F587EB29-A05A-8445-9B2B-8F8271A03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64F0A8C6-587A-2E4A-8FC0-FBF7E3DED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822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0664AB-C8EA-2149-B798-6B5FA468160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37AF5-A37C-BD46-B5FD-3283C3DD58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058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F46955-9A86-D143-AB7B-E6B2E526703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4FF2B-05B7-A54B-8A2E-193CBC355E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620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00838" y="744538"/>
            <a:ext cx="2128837" cy="3440112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11150" y="744538"/>
            <a:ext cx="6237288" cy="344011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304B49B-3FE5-1E4D-9224-FBA1581E5AA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8C8F-E0D5-CB4E-9DFF-61233AF167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542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150" y="744538"/>
            <a:ext cx="8518525" cy="205105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1A5B3A-2885-1D49-8F6E-CC7708EF61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DC7F8-654D-C043-8F56-46135C4DA2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298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AF1F2D-DF30-F941-8B7F-50EBEFBECA7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6E084-5D94-F540-AA17-505D3A2ABD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887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08F28D-74B7-5B40-8C41-DC903643A6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F686-978E-0841-B1EE-D5D93DEA66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2067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A9C31-5B85-8D49-9F85-889FF276628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B12F9-D939-2440-ADF9-A888521962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731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11150" y="1152525"/>
            <a:ext cx="4183063" cy="34147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152525"/>
            <a:ext cx="4183062" cy="34147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16A185-7202-D847-8A3D-6AFB361E06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65B6-48B7-5B49-A83C-ADBDE5CEC4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1441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7825667-0BD4-A64A-BBB1-612F8EBCFA7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2633D-FC1D-E14D-A3B3-C42FEDF9E7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5840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729D9D6-D506-A749-9FE9-95083409F81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3CB08-2916-2447-A541-7846DDDF07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1688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D5DED48-1755-BF48-9BB0-4C3FC746FF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080B7-8FD0-3744-B94A-0D782882C7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539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738538D-81E3-8C4B-B185-593A6CF4F0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DD6A-B287-FB48-8D4E-5EC86B5C32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8673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CF312FC-B752-A24A-869D-F12E9F5B375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1DC3B-81B3-A946-AEF3-9A6B073DC2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9096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ECA169B-2BCD-5445-8C7A-42C534999C7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FFAB-3042-DB47-B246-57A39B512A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9603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8114EA-FE93-AC46-A942-B3397B1437F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6DFAD-AB84-DF47-92E7-4B21436D99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740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00838" y="444500"/>
            <a:ext cx="2128837" cy="41227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11150" y="444500"/>
            <a:ext cx="6237288" cy="41227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DBDD95-E4B3-A74E-B2BE-E9738297816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58341-86A9-A54B-95FA-3637F2D7AF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191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1E1C53-A405-A343-A354-8E7EEBBABAE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1627B-D243-2945-BAF6-05A72420B8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175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7013" cy="29813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203325"/>
            <a:ext cx="4038600" cy="29813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691CF01-7A36-604A-B257-9D72C61F548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98A2D-4381-944F-98A2-195E6CD580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414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285E0B-7B63-8743-A67D-F4DC13A4679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5053C-A874-7040-A5FF-046CC2A616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475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7120B0-B8EF-2E45-97CA-9FF6E0106FA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70DD6-C46C-394C-981C-78E821A769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89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2A82FB-65A4-644F-8D50-11C5E069826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F483-46B8-0042-A006-80F0549AD7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722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FFDAF55-4317-4E48-831C-64E8FBD28B9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00BFF-8C44-724E-BC0F-843D5F73F0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263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13E4A52-78A9-494D-8A86-9E8CEFA9BEB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E9A55-8BBE-6B49-BB39-F72E871A7A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394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445A075-D779-884F-BB31-61B300D0C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744538"/>
            <a:ext cx="85185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8016C9A-D98D-E543-8D1E-E09EB482FF0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472488" y="4662488"/>
            <a:ext cx="546100" cy="392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EB267C5-1964-A84B-B303-BB18CC61B1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8FB3BB68-4903-9342-80B9-464A32081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2801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34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3CF7448D-E654-7F48-A7E2-1A7D0CD4E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444500"/>
            <a:ext cx="8518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204572B-4705-2C45-83B0-C608634CC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11150" y="1152525"/>
            <a:ext cx="85185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DFBC3CE-1145-AB4C-81DD-EC9E67DC38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472488" y="4662488"/>
            <a:ext cx="546100" cy="392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41D123-CA5B-DC45-AC6D-DFBB1A195FF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PingFang SC" panose="020B0400000000000000" pitchFamily="34" charset="-122"/>
          <a:cs typeface="Arial" charset="0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PingFang SC" panose="020B0400000000000000" pitchFamily="34" charset="-122"/>
          <a:cs typeface="Arial" charset="0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PingFang SC" panose="020B0400000000000000" pitchFamily="34" charset="-122"/>
          <a:cs typeface="Arial" charset="0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PingFang SC" panose="020B0400000000000000" pitchFamily="34" charset="-122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48959A1E-EC48-CC49-9FEB-E5E6E8F7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63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Freeform 2">
            <a:extLst>
              <a:ext uri="{FF2B5EF4-FFF2-40B4-BE49-F238E27FC236}">
                <a16:creationId xmlns:a16="http://schemas.microsoft.com/office/drawing/2014/main" id="{34D442A1-52D2-1D4D-8A39-2147959FD02F}"/>
              </a:ext>
            </a:extLst>
          </p:cNvPr>
          <p:cNvSpPr>
            <a:spLocks/>
          </p:cNvSpPr>
          <p:nvPr/>
        </p:nvSpPr>
        <p:spPr bwMode="auto">
          <a:xfrm>
            <a:off x="2576513" y="0"/>
            <a:ext cx="6578600" cy="5180013"/>
          </a:xfrm>
          <a:custGeom>
            <a:avLst/>
            <a:gdLst>
              <a:gd name="T0" fmla="*/ 528127747 w 18276"/>
              <a:gd name="T1" fmla="*/ 932332496 h 14388"/>
              <a:gd name="T2" fmla="*/ 129585 w 18276"/>
              <a:gd name="T3" fmla="*/ 0 h 14388"/>
              <a:gd name="T4" fmla="*/ 2147483646 w 18276"/>
              <a:gd name="T5" fmla="*/ 0 h 14388"/>
              <a:gd name="T6" fmla="*/ 2147483646 w 18276"/>
              <a:gd name="T7" fmla="*/ 1864794959 h 14388"/>
              <a:gd name="T8" fmla="*/ 0 w 18276"/>
              <a:gd name="T9" fmla="*/ 1864794959 h 14388"/>
              <a:gd name="T10" fmla="*/ 528127747 w 18276"/>
              <a:gd name="T11" fmla="*/ 932332496 h 143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76" h="14388">
                <a:moveTo>
                  <a:pt x="4076" y="7193"/>
                </a:moveTo>
                <a:lnTo>
                  <a:pt x="1" y="0"/>
                </a:lnTo>
                <a:lnTo>
                  <a:pt x="18275" y="0"/>
                </a:lnTo>
                <a:lnTo>
                  <a:pt x="18275" y="14387"/>
                </a:lnTo>
                <a:lnTo>
                  <a:pt x="0" y="14387"/>
                </a:lnTo>
                <a:lnTo>
                  <a:pt x="4076" y="7193"/>
                </a:lnTo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CA13C176-6CDE-8D4E-84AD-7FC619B6A1F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601075" y="3924300"/>
            <a:ext cx="36513" cy="1944688"/>
          </a:xfrm>
          <a:prstGeom prst="rect">
            <a:avLst/>
          </a:prstGeom>
          <a:solidFill>
            <a:srgbClr val="FF9900"/>
          </a:solidFill>
          <a:ln w="360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E04EA335-B749-B443-844C-AD853E78B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3852863"/>
            <a:ext cx="4211638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64404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spcAft>
                <a:spcPct val="0"/>
              </a:spcAft>
            </a:pPr>
            <a:r>
              <a:rPr lang="it-IT" altLang="it-IT" sz="2200" dirty="0">
                <a:solidFill>
                  <a:srgbClr val="FFFFFF"/>
                </a:solidFill>
              </a:rPr>
              <a:t>Bologna, 3 marzo 2023</a:t>
            </a:r>
          </a:p>
          <a:p>
            <a:pPr algn="r" eaLnBrk="1">
              <a:spcAft>
                <a:spcPct val="0"/>
              </a:spcAft>
            </a:pPr>
            <a:r>
              <a:rPr lang="it-IT" altLang="it-IT" sz="2200" dirty="0">
                <a:solidFill>
                  <a:srgbClr val="FFFFFF"/>
                </a:solidFill>
              </a:rPr>
              <a:t>FEDERLEGNOARREDO</a:t>
            </a:r>
          </a:p>
          <a:p>
            <a:pPr eaLnBrk="1">
              <a:spcAft>
                <a:spcPct val="0"/>
              </a:spcAft>
            </a:pPr>
            <a:endParaRPr lang="it-IT" altLang="it-IT" sz="2200" dirty="0">
              <a:solidFill>
                <a:srgbClr val="FFFFFF"/>
              </a:solidFill>
            </a:endParaRPr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103C9C39-3CD4-134E-B626-A5E1D5C88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869" y="1085056"/>
            <a:ext cx="6875462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733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spcAft>
                <a:spcPct val="0"/>
              </a:spcAft>
            </a:pPr>
            <a:r>
              <a:rPr lang="it-IT" altLang="it-IT" sz="4800" b="1" dirty="0">
                <a:solidFill>
                  <a:srgbClr val="1C1C1C"/>
                </a:solidFill>
              </a:rPr>
              <a:t>Protocollo per l’uso a cascata del legno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endParaRPr lang="it-IT" altLang="it-IT" sz="5000" dirty="0">
              <a:solidFill>
                <a:srgbClr val="333333"/>
              </a:solidFill>
              <a:latin typeface="Lato Black" panose="020F0502020204030203" pitchFamily="34" charset="77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05DF320-0924-944B-9F21-5C3451D05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692" y="246603"/>
            <a:ext cx="2209764" cy="68049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4D5BF7B4-5A7B-1048-9285-FBF17CD19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401638"/>
            <a:ext cx="4467225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EB1F4BA3-4D97-AF47-85B8-0FE7FF5D1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20" y="1513681"/>
            <a:ext cx="393382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dirty="0">
                <a:solidFill>
                  <a:srgbClr val="1C1C1C"/>
                </a:solidFill>
                <a:latin typeface="Lato Black" panose="020F0502020204030203" pitchFamily="34" charset="77"/>
              </a:rPr>
              <a:t>Un protocollo per proseguire e dar seguito agli intenti dell’Accordo di Verona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395C9A3-BC6D-EF4C-84E2-6BB7AE71D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1711325"/>
            <a:ext cx="25844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BB9B2081-C37A-FB47-9434-5AF768D35E9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45538" y="-935038"/>
            <a:ext cx="36512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0F2D9225-4CFB-304A-8CF5-29E50147EB2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70064" y="1347614"/>
            <a:ext cx="36512" cy="2087563"/>
          </a:xfrm>
          <a:prstGeom prst="rect">
            <a:avLst/>
          </a:prstGeom>
          <a:solidFill>
            <a:srgbClr val="1C1C1C"/>
          </a:solidFill>
          <a:ln w="9525">
            <a:solidFill>
              <a:srgbClr val="1C1C1C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D30DA0D8-E664-DC49-860D-BE4A7BC72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2481263"/>
            <a:ext cx="32893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100" dirty="0">
                <a:solidFill>
                  <a:srgbClr val="1C1C1C"/>
                </a:solidFill>
                <a:latin typeface="+mj-lt"/>
              </a:rPr>
              <a:t>Riaffermare il principio dell’uso a cascata del legno, per valorizzare il patrimonio boschivo italiano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F642F295-FAF9-E646-856C-CA9940C8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0"/>
            <a:ext cx="50403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1FC41868-CA42-3A49-94E2-7EB046F7B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2590800"/>
            <a:ext cx="381635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150000"/>
              </a:lnSpc>
              <a:spcAft>
                <a:spcPct val="0"/>
              </a:spcAft>
            </a:pPr>
            <a:endParaRPr lang="it-IT" altLang="it-IT" sz="1900">
              <a:solidFill>
                <a:srgbClr val="1C1C1C"/>
              </a:solidFill>
            </a:endParaRPr>
          </a:p>
          <a:p>
            <a:pPr algn="r" eaLnBrk="1">
              <a:lnSpc>
                <a:spcPct val="150000"/>
              </a:lnSpc>
              <a:spcAft>
                <a:spcPct val="0"/>
              </a:spcAft>
            </a:pPr>
            <a:endParaRPr lang="it-IT" altLang="it-IT">
              <a:solidFill>
                <a:srgbClr val="1C1C1C"/>
              </a:solidFill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BEEE385-8187-D243-977A-F8FC12E53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-327025"/>
            <a:ext cx="32893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altLang="it-IT" sz="3500" b="1" dirty="0">
                <a:solidFill>
                  <a:srgbClr val="1C1C1C"/>
                </a:solidFill>
              </a:rPr>
              <a:t>Obiettivi del protocollo</a:t>
            </a:r>
          </a:p>
          <a:p>
            <a:pPr eaLnBrk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</a:pPr>
            <a:endParaRPr lang="it-IT" altLang="it-IT" sz="2000" b="1" dirty="0">
              <a:solidFill>
                <a:srgbClr val="1E6A39"/>
              </a:solidFill>
            </a:endParaRPr>
          </a:p>
          <a:p>
            <a:pPr eaLnBrk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</a:pPr>
            <a:endParaRPr lang="it-IT" altLang="it-IT" sz="1200" dirty="0"/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endParaRPr lang="it-IT" altLang="it-IT" dirty="0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A2E64BA5-FD07-6645-AF2C-F16BEE58F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1112838"/>
            <a:ext cx="32893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eaLnBrk="1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it-IT" b="0" i="0" dirty="0">
                <a:solidFill>
                  <a:schemeClr val="tx1"/>
                </a:solidFill>
                <a:effectLst/>
                <a:latin typeface="+mj-lt"/>
              </a:rPr>
              <a:t>  definire i sistemi per incentivare l’uso del legno vergine delle foreste verso la produzione di legno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per la trasformazione industriale</a:t>
            </a:r>
            <a:r>
              <a:rPr lang="it-IT" b="0" i="0" dirty="0">
                <a:solidFill>
                  <a:schemeClr val="tx1"/>
                </a:solidFill>
                <a:effectLst/>
                <a:latin typeface="+mj-lt"/>
              </a:rPr>
              <a:t> a maggior valore aggiunto;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endParaRPr lang="it-IT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171450" indent="-171450" eaLnBrk="1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it-IT" b="0" i="0" dirty="0">
                <a:solidFill>
                  <a:schemeClr val="tx1"/>
                </a:solidFill>
                <a:effectLst/>
                <a:latin typeface="+mj-lt"/>
              </a:rPr>
              <a:t> applicare nel processo produttivo di trasformazione il principio dell’uso a cascata del legno.</a:t>
            </a:r>
            <a:endParaRPr lang="it-IT" altLang="it-IT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C5050CF1-F6F2-C44E-BC8F-06C0B3F244E9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882650" y="692368"/>
            <a:ext cx="36512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1751" name="Rectangle 11">
            <a:extLst>
              <a:ext uri="{FF2B5EF4-FFF2-40B4-BE49-F238E27FC236}">
                <a16:creationId xmlns:a16="http://schemas.microsoft.com/office/drawing/2014/main" id="{389BAD1D-53CD-504B-8ADD-F56E29AC0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140200"/>
            <a:ext cx="2376487" cy="4683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grpSp>
        <p:nvGrpSpPr>
          <p:cNvPr id="31752" name="Group 12">
            <a:extLst>
              <a:ext uri="{FF2B5EF4-FFF2-40B4-BE49-F238E27FC236}">
                <a16:creationId xmlns:a16="http://schemas.microsoft.com/office/drawing/2014/main" id="{F706AD14-7961-7B43-B177-E143E5FF33A4}"/>
              </a:ext>
            </a:extLst>
          </p:cNvPr>
          <p:cNvGrpSpPr>
            <a:grpSpLocks/>
          </p:cNvGrpSpPr>
          <p:nvPr/>
        </p:nvGrpSpPr>
        <p:grpSpPr bwMode="auto">
          <a:xfrm>
            <a:off x="5105401" y="2735264"/>
            <a:ext cx="3851275" cy="1830388"/>
            <a:chOff x="3510" y="1723"/>
            <a:chExt cx="2426" cy="1153"/>
          </a:xfrm>
        </p:grpSpPr>
        <p:sp>
          <p:nvSpPr>
            <p:cNvPr id="31755" name="Rectangle 13">
              <a:extLst>
                <a:ext uri="{FF2B5EF4-FFF2-40B4-BE49-F238E27FC236}">
                  <a16:creationId xmlns:a16="http://schemas.microsoft.com/office/drawing/2014/main" id="{6CF6666D-685C-3F4D-86DE-24AD0A4C9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723"/>
              <a:ext cx="2040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31756" name="Rectangle 14">
              <a:extLst>
                <a:ext uri="{FF2B5EF4-FFF2-40B4-BE49-F238E27FC236}">
                  <a16:creationId xmlns:a16="http://schemas.microsoft.com/office/drawing/2014/main" id="{81A0C91F-3AF7-4F49-BBD4-7F2F5992D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2018"/>
              <a:ext cx="1949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31757" name="Rectangle 15">
              <a:extLst>
                <a:ext uri="{FF2B5EF4-FFF2-40B4-BE49-F238E27FC236}">
                  <a16:creationId xmlns:a16="http://schemas.microsoft.com/office/drawing/2014/main" id="{1DBCD7A0-78C1-8943-9B8E-6BCD5D34D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2313"/>
              <a:ext cx="2357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31758" name="Text Box 16">
              <a:extLst>
                <a:ext uri="{FF2B5EF4-FFF2-40B4-BE49-F238E27FC236}">
                  <a16:creationId xmlns:a16="http://schemas.microsoft.com/office/drawing/2014/main" id="{C588CD7C-9422-7B4B-8751-1B7FCBC77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812"/>
              <a:ext cx="2426" cy="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>
                <a:lnSpc>
                  <a:spcPct val="15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600" b="1" dirty="0">
                  <a:solidFill>
                    <a:srgbClr val="1C1C1C"/>
                  </a:solidFill>
                </a:rPr>
                <a:t>La transizione ecologica impone</a:t>
              </a:r>
            </a:p>
            <a:p>
              <a:pPr algn="r" eaLnBrk="1">
                <a:lnSpc>
                  <a:spcPct val="15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600" b="1" dirty="0">
                  <a:solidFill>
                    <a:srgbClr val="1C1C1C"/>
                  </a:solidFill>
                </a:rPr>
                <a:t>di limitare </a:t>
              </a:r>
            </a:p>
            <a:p>
              <a:pPr algn="r" eaLnBrk="1">
                <a:lnSpc>
                  <a:spcPct val="15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600" b="1" dirty="0">
                  <a:solidFill>
                    <a:srgbClr val="1C1C1C"/>
                  </a:solidFill>
                </a:rPr>
                <a:t>l’utilizzo del legno vergine per la produzione energetica</a:t>
              </a:r>
            </a:p>
          </p:txBody>
        </p:sp>
      </p:grpSp>
      <p:sp>
        <p:nvSpPr>
          <p:cNvPr id="31754" name="Text Box 6">
            <a:extLst>
              <a:ext uri="{FF2B5EF4-FFF2-40B4-BE49-F238E27FC236}">
                <a16:creationId xmlns:a16="http://schemas.microsoft.com/office/drawing/2014/main" id="{618B5D60-A126-D34F-98E1-8AB9E1171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787900"/>
            <a:ext cx="67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02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>
                <a:solidFill>
                  <a:schemeClr val="bg1"/>
                </a:solidFill>
              </a:rPr>
              <a:t>pag. </a:t>
            </a:r>
            <a:fld id="{41793242-E0AB-2E48-901D-DE2A6324A1D5}" type="slidenum">
              <a:rPr lang="it-IT" altLang="it-IT" sz="900" b="1">
                <a:solidFill>
                  <a:schemeClr val="bg1"/>
                </a:solidFill>
              </a:rPr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</a:t>
            </a:fld>
            <a:endParaRPr lang="it-IT" altLang="it-IT" sz="900" b="1">
              <a:solidFill>
                <a:schemeClr val="bg1"/>
              </a:solidFill>
            </a:endParaRPr>
          </a:p>
        </p:txBody>
      </p:sp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7CC63F9B-0DC9-CA4E-9B75-A1D23002C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10" y="4616835"/>
            <a:ext cx="1110992" cy="3421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Immagine 2">
            <a:extLst>
              <a:ext uri="{FF2B5EF4-FFF2-40B4-BE49-F238E27FC236}">
                <a16:creationId xmlns:a16="http://schemas.microsoft.com/office/drawing/2014/main" id="{F9401E78-45C3-D74B-8BA5-31FFF005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6"/>
          <a:stretch>
            <a:fillRect/>
          </a:stretch>
        </p:blipFill>
        <p:spPr bwMode="auto">
          <a:xfrm>
            <a:off x="6253163" y="0"/>
            <a:ext cx="28908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3">
            <a:extLst>
              <a:ext uri="{FF2B5EF4-FFF2-40B4-BE49-F238E27FC236}">
                <a16:creationId xmlns:a16="http://schemas.microsoft.com/office/drawing/2014/main" id="{3036802B-F9B3-3247-B8C0-EC563ABC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215900"/>
            <a:ext cx="72866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rgbClr val="1C1C1C"/>
                </a:solidFill>
              </a:rPr>
              <a:t>I principi fondamentali del protocollo</a:t>
            </a:r>
            <a:endParaRPr lang="it-IT" altLang="it-IT" sz="2800" dirty="0"/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2B2CE5DD-9A04-A643-A3F3-5487A248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1473199"/>
            <a:ext cx="8223250" cy="287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it-IT" sz="1200" b="0" i="0" dirty="0">
                <a:solidFill>
                  <a:srgbClr val="000000"/>
                </a:solidFill>
                <a:effectLst/>
                <a:latin typeface="+mj-lt"/>
              </a:rPr>
              <a:t>Come riportato nella Strategia Forestale Nazionale, in Italia dobbiamo «non produrre di più, ma produrre meglio».</a:t>
            </a:r>
          </a:p>
          <a:p>
            <a:pPr algn="just" eaLnBrk="1">
              <a:lnSpc>
                <a:spcPct val="150000"/>
              </a:lnSpc>
              <a:spcAft>
                <a:spcPct val="0"/>
              </a:spcAft>
            </a:pPr>
            <a:endParaRPr lang="it-IT" sz="1200" dirty="0">
              <a:latin typeface="+mj-lt"/>
            </a:endParaRPr>
          </a:p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it-IT" sz="1200" dirty="0">
                <a:latin typeface="+mj-lt"/>
              </a:rPr>
              <a:t>Oggi l’80% del legname utilizzato dalla filiera legno è di importazione, sebbene il prelievo annuale di massa legnosa dai boschi italiani è pari a meno di un terzo del loro incremento naturale di volume. </a:t>
            </a:r>
          </a:p>
          <a:p>
            <a:pPr algn="just" eaLnBrk="1">
              <a:lnSpc>
                <a:spcPct val="150000"/>
              </a:lnSpc>
              <a:spcAft>
                <a:spcPct val="0"/>
              </a:spcAft>
            </a:pPr>
            <a:endParaRPr lang="it-IT" sz="1200" dirty="0">
              <a:latin typeface="+mj-lt"/>
            </a:endParaRPr>
          </a:p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it-IT" sz="1200" dirty="0">
                <a:latin typeface="+mj-lt"/>
              </a:rPr>
              <a:t>Le imprese interessate sono anche disposte ad investire nel potenziamento degli impianti esistenti o nella creazione di nuovi, a condizione che sia garantita una continuità dell’offerta di materia prima legnosa idonea agli specifici prodotti. </a:t>
            </a:r>
          </a:p>
          <a:p>
            <a:pPr algn="just" eaLnBrk="1">
              <a:lnSpc>
                <a:spcPct val="150000"/>
              </a:lnSpc>
              <a:spcAft>
                <a:spcPct val="0"/>
              </a:spcAft>
            </a:pPr>
            <a:endParaRPr lang="it-IT" sz="1200" dirty="0">
              <a:latin typeface="+mj-lt"/>
            </a:endParaRPr>
          </a:p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it-IT" sz="1200" dirty="0">
                <a:latin typeface="+mj-lt"/>
              </a:rPr>
              <a:t>L’incremento del tasso di approvvigionamento domestico e autoproduzione di legno grezzo, semilavorati, cellulosa e combustibili legnosi non può essere realizzato in mancanza di una pianificazione e di dati inventariali realistici ed aggiornati.</a:t>
            </a:r>
            <a:endParaRPr lang="it-IT" altLang="it-IT" sz="1200" dirty="0">
              <a:latin typeface="+mj-lt"/>
            </a:endParaRP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577C070E-20D1-C543-8D24-5445FB490DA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54087" y="-103187"/>
            <a:ext cx="36513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EC1FE1D0-E8E9-5F4E-8955-0FFEA9B2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938213"/>
            <a:ext cx="72866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9900"/>
                </a:solidFill>
              </a:rPr>
              <a:t>Promuovere l’approvvigionamento domestico per la filiera dei prodotti finiti a base legno</a:t>
            </a:r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33800" name="Text Box 6">
            <a:extLst>
              <a:ext uri="{FF2B5EF4-FFF2-40B4-BE49-F238E27FC236}">
                <a16:creationId xmlns:a16="http://schemas.microsoft.com/office/drawing/2014/main" id="{0327072F-6D85-9641-AF0E-EFD0A1B1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787900"/>
            <a:ext cx="67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02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/>
              <a:t>pag. </a:t>
            </a:r>
            <a:fld id="{99611103-3250-5949-BC67-B38018404DAA}" type="slidenum">
              <a:rPr lang="it-IT" altLang="it-IT" sz="900" b="1"/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</a:t>
            </a:fld>
            <a:endParaRPr lang="it-IT" altLang="it-IT" sz="900" b="1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AFEED2C-63F0-D24F-9E83-5382154A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10" y="4616835"/>
            <a:ext cx="1110992" cy="3421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Immagine 2">
            <a:extLst>
              <a:ext uri="{FF2B5EF4-FFF2-40B4-BE49-F238E27FC236}">
                <a16:creationId xmlns:a16="http://schemas.microsoft.com/office/drawing/2014/main" id="{F9401E78-45C3-D74B-8BA5-31FFF005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6"/>
          <a:stretch>
            <a:fillRect/>
          </a:stretch>
        </p:blipFill>
        <p:spPr bwMode="auto">
          <a:xfrm>
            <a:off x="6253163" y="0"/>
            <a:ext cx="28908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3">
            <a:extLst>
              <a:ext uri="{FF2B5EF4-FFF2-40B4-BE49-F238E27FC236}">
                <a16:creationId xmlns:a16="http://schemas.microsoft.com/office/drawing/2014/main" id="{3036802B-F9B3-3247-B8C0-EC563ABC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215900"/>
            <a:ext cx="72866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rgbClr val="1C1C1C"/>
                </a:solidFill>
              </a:rPr>
              <a:t>I principi fondamentali del protocollo</a:t>
            </a:r>
            <a:endParaRPr lang="it-IT" altLang="it-IT" sz="2800" dirty="0"/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577C070E-20D1-C543-8D24-5445FB490DA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54087" y="-103187"/>
            <a:ext cx="36513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EC1FE1D0-E8E9-5F4E-8955-0FFEA9B2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25" y="923543"/>
            <a:ext cx="4502099" cy="133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altLang="it-IT" b="1" dirty="0">
                <a:solidFill>
                  <a:srgbClr val="FF9900"/>
                </a:solidFill>
              </a:rPr>
              <a:t>L’Accordo di Verona  - sottoscritto nel 2016  - costituisce ancora un riferimento miliare per la gestione sostenibile del patrimonio forestale italiano</a:t>
            </a:r>
            <a:endParaRPr lang="it-IT" altLang="it-IT" dirty="0">
              <a:solidFill>
                <a:srgbClr val="FF9900"/>
              </a:solidFill>
            </a:endParaRPr>
          </a:p>
        </p:txBody>
      </p:sp>
      <p:sp>
        <p:nvSpPr>
          <p:cNvPr id="33800" name="Text Box 6">
            <a:extLst>
              <a:ext uri="{FF2B5EF4-FFF2-40B4-BE49-F238E27FC236}">
                <a16:creationId xmlns:a16="http://schemas.microsoft.com/office/drawing/2014/main" id="{0327072F-6D85-9641-AF0E-EFD0A1B1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787900"/>
            <a:ext cx="67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02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/>
              <a:t>pag. </a:t>
            </a:r>
            <a:fld id="{99611103-3250-5949-BC67-B38018404DAA}" type="slidenum">
              <a:rPr lang="it-IT" altLang="it-IT" sz="900" b="1"/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</a:t>
            </a:fld>
            <a:endParaRPr lang="it-IT" altLang="it-IT" sz="900" b="1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AFEED2C-63F0-D24F-9E83-5382154A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10" y="4616835"/>
            <a:ext cx="1110992" cy="34213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ECF051C-5652-1750-6F44-53E3E6E87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57" y="2104370"/>
            <a:ext cx="4387499" cy="133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altLang="it-IT" b="1" dirty="0">
                <a:solidFill>
                  <a:srgbClr val="FF9900"/>
                </a:solidFill>
              </a:rPr>
              <a:t>Si riafferma la necessità di dati inventariali certi, che possano favorire una pianificazione nel medio e lungo periodo degli investimenti da parte delle imprese</a:t>
            </a:r>
            <a:endParaRPr lang="it-IT" altLang="it-IT" dirty="0">
              <a:solidFill>
                <a:srgbClr val="FF990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A76A4F5-A7E0-1AA5-1C6F-A77A17A17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57" y="3075806"/>
            <a:ext cx="4387499" cy="133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altLang="it-IT" b="1" dirty="0">
                <a:solidFill>
                  <a:srgbClr val="FF9900"/>
                </a:solidFill>
              </a:rPr>
              <a:t>È di fondamentale importanza promuovere piani di formazione e aggiornamento degli operatori boschivi</a:t>
            </a:r>
            <a:endParaRPr lang="it-IT" altLang="it-IT" dirty="0">
              <a:solidFill>
                <a:srgbClr val="FF99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3A0415-9383-E8BE-584B-35B612AC3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396" y="1011978"/>
            <a:ext cx="3091355" cy="133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chemeClr val="tx1"/>
                </a:solidFill>
              </a:rPr>
              <a:t>Promuovere e incentivare Programmi Forestali Regionali</a:t>
            </a:r>
            <a:endParaRPr lang="it-IT" altLang="it-IT" sz="1600" dirty="0">
              <a:solidFill>
                <a:schemeClr val="tx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A83B55-C36C-7BA6-70B1-5B676F540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396" y="3003798"/>
            <a:ext cx="3368414" cy="133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sz="1600" b="1" dirty="0">
                <a:latin typeface="+mj-lt"/>
              </a:rPr>
              <a:t>P</a:t>
            </a:r>
            <a:r>
              <a:rPr lang="it-IT" sz="1600" b="1" i="0" dirty="0">
                <a:solidFill>
                  <a:srgbClr val="000000"/>
                </a:solidFill>
                <a:effectLst/>
                <a:latin typeface="+mj-lt"/>
              </a:rPr>
              <a:t>redisporre un sistema condiviso di monitoraggio e archiviazione dei dati sulla consistenza del patrimonio forestale, e sulle infrastrutture forestali per alimentare un sistema unico regionale di gestione delle informazioni, </a:t>
            </a:r>
            <a:endParaRPr lang="it-IT" altLang="it-IT" sz="1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323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Immagine 2">
            <a:extLst>
              <a:ext uri="{FF2B5EF4-FFF2-40B4-BE49-F238E27FC236}">
                <a16:creationId xmlns:a16="http://schemas.microsoft.com/office/drawing/2014/main" id="{F9401E78-45C3-D74B-8BA5-31FFF005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6"/>
          <a:stretch>
            <a:fillRect/>
          </a:stretch>
        </p:blipFill>
        <p:spPr bwMode="auto">
          <a:xfrm>
            <a:off x="6253163" y="0"/>
            <a:ext cx="28908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3">
            <a:extLst>
              <a:ext uri="{FF2B5EF4-FFF2-40B4-BE49-F238E27FC236}">
                <a16:creationId xmlns:a16="http://schemas.microsoft.com/office/drawing/2014/main" id="{3036802B-F9B3-3247-B8C0-EC563ABC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215900"/>
            <a:ext cx="72866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rgbClr val="1C1C1C"/>
                </a:solidFill>
              </a:rPr>
              <a:t>La struttura del documento</a:t>
            </a:r>
            <a:endParaRPr lang="it-IT" altLang="it-IT" sz="2800" dirty="0"/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577C070E-20D1-C543-8D24-5445FB490DA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54087" y="-103187"/>
            <a:ext cx="36513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800" name="Text Box 6">
            <a:extLst>
              <a:ext uri="{FF2B5EF4-FFF2-40B4-BE49-F238E27FC236}">
                <a16:creationId xmlns:a16="http://schemas.microsoft.com/office/drawing/2014/main" id="{0327072F-6D85-9641-AF0E-EFD0A1B1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787900"/>
            <a:ext cx="67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02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/>
              <a:t>pag. </a:t>
            </a:r>
            <a:fld id="{99611103-3250-5949-BC67-B38018404DAA}" type="slidenum">
              <a:rPr lang="it-IT" altLang="it-IT" sz="900" b="1"/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6</a:t>
            </a:fld>
            <a:endParaRPr lang="it-IT" altLang="it-IT" sz="900" b="1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AFEED2C-63F0-D24F-9E83-5382154A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10" y="4616835"/>
            <a:ext cx="1110992" cy="34213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1B9EEA-FEE5-9E24-32B6-3F87D06AEE5D}"/>
              </a:ext>
            </a:extLst>
          </p:cNvPr>
          <p:cNvSpPr txBox="1"/>
          <p:nvPr/>
        </p:nvSpPr>
        <p:spPr>
          <a:xfrm>
            <a:off x="479325" y="1039814"/>
            <a:ext cx="61089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/>
              <a:t>1 – Obiettivi e strategie</a:t>
            </a:r>
          </a:p>
          <a:p>
            <a:endParaRPr lang="it-IT" sz="1700" dirty="0"/>
          </a:p>
          <a:p>
            <a:r>
              <a:rPr lang="it-IT" sz="1700" dirty="0"/>
              <a:t>2 – I riferimenti normativi europei, nazionali, regionali</a:t>
            </a:r>
          </a:p>
          <a:p>
            <a:endParaRPr lang="it-IT" sz="1700" dirty="0"/>
          </a:p>
          <a:p>
            <a:r>
              <a:rPr lang="it-IT" sz="1700" dirty="0"/>
              <a:t>3 – Buone pratiche e riferimenti operativi</a:t>
            </a:r>
          </a:p>
          <a:p>
            <a:endParaRPr lang="it-IT" sz="1700" dirty="0"/>
          </a:p>
          <a:p>
            <a:r>
              <a:rPr lang="it-IT" sz="1700" dirty="0"/>
              <a:t>4 – Gli impegni per la promozione della filiera legno italiana</a:t>
            </a:r>
          </a:p>
          <a:p>
            <a:endParaRPr lang="it-IT" sz="1700" dirty="0"/>
          </a:p>
          <a:p>
            <a:r>
              <a:rPr lang="it-IT" sz="1700" dirty="0"/>
              <a:t>5 – Incentivi finanziari ed amministrativi</a:t>
            </a:r>
          </a:p>
          <a:p>
            <a:endParaRPr lang="it-IT" sz="1700" dirty="0"/>
          </a:p>
          <a:p>
            <a:r>
              <a:rPr lang="it-IT" sz="1700" dirty="0"/>
              <a:t>6 – Impegni di formazione e informazione</a:t>
            </a:r>
          </a:p>
          <a:p>
            <a:endParaRPr lang="it-IT" sz="1700" dirty="0"/>
          </a:p>
          <a:p>
            <a:r>
              <a:rPr lang="it-IT" sz="1700" dirty="0"/>
              <a:t>7 – Gli Accordi di foresta</a:t>
            </a:r>
          </a:p>
        </p:txBody>
      </p:sp>
    </p:spTree>
    <p:extLst>
      <p:ext uri="{BB962C8B-B14F-4D97-AF65-F5344CB8AC3E}">
        <p14:creationId xmlns:p14="http://schemas.microsoft.com/office/powerpoint/2010/main" val="681488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47B8AA6C-9C98-9448-BB73-36644FCD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85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AutoShape 2">
            <a:extLst>
              <a:ext uri="{FF2B5EF4-FFF2-40B4-BE49-F238E27FC236}">
                <a16:creationId xmlns:a16="http://schemas.microsoft.com/office/drawing/2014/main" id="{3AC9B4EA-945D-0E4C-A962-5CF8FB3CC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0"/>
            <a:ext cx="3816350" cy="5143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7B1FAD8-F518-A048-A654-EE1D87A78B7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20100" y="-935038"/>
            <a:ext cx="36513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A9898D21-D7CB-944A-B099-13E72E6B7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1152525"/>
            <a:ext cx="4752528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100000"/>
              </a:lnSpc>
              <a:spcAft>
                <a:spcPct val="0"/>
              </a:spcAft>
            </a:pPr>
            <a:r>
              <a:rPr lang="it-IT" altLang="it-IT" sz="4500" dirty="0">
                <a:solidFill>
                  <a:srgbClr val="DDDDDD"/>
                </a:solidFill>
                <a:latin typeface="Lato Black" panose="020F0502020204030203" pitchFamily="34" charset="77"/>
              </a:rPr>
              <a:t>Grazie!</a:t>
            </a:r>
          </a:p>
          <a:p>
            <a:pPr algn="r" eaLnBrk="1">
              <a:lnSpc>
                <a:spcPct val="100000"/>
              </a:lnSpc>
              <a:spcAft>
                <a:spcPct val="0"/>
              </a:spcAft>
            </a:pPr>
            <a:r>
              <a:rPr lang="it-IT" altLang="it-IT" sz="2000" dirty="0">
                <a:solidFill>
                  <a:srgbClr val="DDDDDD"/>
                </a:solidFill>
                <a:latin typeface="Lato Black" panose="020F0502020204030203" pitchFamily="34" charset="77"/>
              </a:rPr>
              <a:t>Chiara Terraneo</a:t>
            </a:r>
          </a:p>
          <a:p>
            <a:pPr algn="r" eaLnBrk="1">
              <a:lnSpc>
                <a:spcPct val="100000"/>
              </a:lnSpc>
              <a:spcAft>
                <a:spcPct val="0"/>
              </a:spcAft>
            </a:pPr>
            <a:r>
              <a:rPr lang="it-IT" altLang="it-IT" sz="1700" dirty="0">
                <a:solidFill>
                  <a:srgbClr val="DDDDDD"/>
                </a:solidFill>
                <a:latin typeface="Lato Black" panose="020F0502020204030203" pitchFamily="34" charset="77"/>
              </a:rPr>
              <a:t>chiara.terraneo@federlegnoarredo.it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56C698-0B7B-6144-BDB3-8F40B4EE1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784" y="4403725"/>
            <a:ext cx="1803020" cy="5552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it-IT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it-IT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PingFang SC"/>
        <a:cs typeface="PingFang SC"/>
      </a:majorFont>
      <a:minorFont>
        <a:latin typeface="Arial"/>
        <a:ea typeface="PingFang SC"/>
        <a:cs typeface="PingFang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it-IT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it-IT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9a3418-36cd-4a52-851d-3b1b9101217b" xsi:nil="true"/>
    <lcf76f155ced4ddcb4097134ff3c332f xmlns="baf621ce-bc7d-4266-a050-a91c958619b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646C393D83FD49881D93EA799B4F36" ma:contentTypeVersion="13" ma:contentTypeDescription="Creare un nuovo documento." ma:contentTypeScope="" ma:versionID="a3b8e4d94291e569c1777b8d2d587c4a">
  <xsd:schema xmlns:xsd="http://www.w3.org/2001/XMLSchema" xmlns:xs="http://www.w3.org/2001/XMLSchema" xmlns:p="http://schemas.microsoft.com/office/2006/metadata/properties" xmlns:ns2="baf621ce-bc7d-4266-a050-a91c958619bb" xmlns:ns3="769a3418-36cd-4a52-851d-3b1b9101217b" targetNamespace="http://schemas.microsoft.com/office/2006/metadata/properties" ma:root="true" ma:fieldsID="e4a45e3057c382cefcb9fe9cfa8016f6" ns2:_="" ns3:_="">
    <xsd:import namespace="baf621ce-bc7d-4266-a050-a91c958619bb"/>
    <xsd:import namespace="769a3418-36cd-4a52-851d-3b1b910121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621ce-bc7d-4266-a050-a91c95861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7c83af93-77b0-4529-b0b4-0fd3111548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a3418-36cd-4a52-851d-3b1b9101217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3b294fe-e1a6-43e4-b519-6d30e6cd84c7}" ma:internalName="TaxCatchAll" ma:showField="CatchAllData" ma:web="769a3418-36cd-4a52-851d-3b1b910121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8642C4-7B87-4454-BD5F-7203FDB1699A}">
  <ds:schemaRefs>
    <ds:schemaRef ds:uri="http://schemas.microsoft.com/office/2006/metadata/properties"/>
    <ds:schemaRef ds:uri="http://schemas.microsoft.com/office/infopath/2007/PartnerControls"/>
    <ds:schemaRef ds:uri="769a3418-36cd-4a52-851d-3b1b9101217b"/>
    <ds:schemaRef ds:uri="baf621ce-bc7d-4266-a050-a91c958619bb"/>
  </ds:schemaRefs>
</ds:datastoreItem>
</file>

<file path=customXml/itemProps2.xml><?xml version="1.0" encoding="utf-8"?>
<ds:datastoreItem xmlns:ds="http://schemas.openxmlformats.org/officeDocument/2006/customXml" ds:itemID="{10CD19E2-DDF5-4B78-936A-70592A1926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170F71-09FC-4D3F-832E-B2BCC51B78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f621ce-bc7d-4266-a050-a91c958619bb"/>
    <ds:schemaRef ds:uri="769a3418-36cd-4a52-851d-3b1b910121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430</Words>
  <Application>Microsoft Office PowerPoint</Application>
  <PresentationFormat>Presentazione su schermo (16:9)</PresentationFormat>
  <Paragraphs>56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Lato Black</vt:lpstr>
      <vt:lpstr>Times New Roman</vt:lpstr>
      <vt:lpstr>Wingdings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Giuseppe Fragnelli</cp:lastModifiedBy>
  <cp:revision>23</cp:revision>
  <cp:lastPrinted>1601-01-01T00:00:00Z</cp:lastPrinted>
  <dcterms:created xsi:type="dcterms:W3CDTF">2020-10-08T07:59:11Z</dcterms:created>
  <dcterms:modified xsi:type="dcterms:W3CDTF">2023-03-01T17:56:11Z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0x010100B5646C393D83FD49881D93EA799B4F36</vt:lpwstr>
  </property>
  <property fmtid="{D5CDD505-2E9C-101B-9397-08002B2CF9AE}" pid="3" name="Order">
    <vt:r8>81800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