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62" r:id="rId6"/>
    <p:sldId id="305" r:id="rId7"/>
    <p:sldId id="288" r:id="rId8"/>
    <p:sldId id="266" r:id="rId9"/>
    <p:sldId id="286" r:id="rId10"/>
    <p:sldId id="308" r:id="rId11"/>
    <p:sldId id="268" r:id="rId12"/>
    <p:sldId id="306" r:id="rId13"/>
    <p:sldId id="290" r:id="rId14"/>
    <p:sldId id="279" r:id="rId15"/>
    <p:sldId id="297" r:id="rId16"/>
    <p:sldId id="287" r:id="rId17"/>
    <p:sldId id="280" r:id="rId18"/>
    <p:sldId id="281" r:id="rId19"/>
    <p:sldId id="283" r:id="rId20"/>
    <p:sldId id="307" r:id="rId21"/>
    <p:sldId id="291" r:id="rId22"/>
    <p:sldId id="284" r:id="rId23"/>
    <p:sldId id="300" r:id="rId24"/>
  </p:sldIdLst>
  <p:sldSz cx="12192000" cy="6858000"/>
  <p:notesSz cx="6794500" cy="9906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3" y="341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E9D3B5D-F2C5-449F-B30A-27A9999ADC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0D3F43-CD7B-4D96-88B4-146F68663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AD81-D65C-460E-8493-6E07E8C000D3}" type="datetime1">
              <a:rPr lang="it-IT" smtClean="0"/>
              <a:t>03/03/2023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24ADF7-B6C7-4B21-8B93-9608447B9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8945A8-73F3-4A8C-A65A-21FA52DA56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5429-537D-4B31-9A86-408259BFC8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277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5FA9-13D2-412F-849D-8718432A981A}" type="datetime1">
              <a:rPr lang="it-IT" smtClean="0"/>
              <a:pPr/>
              <a:t>03/03/2023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9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1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70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7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62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70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0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72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938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1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88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07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3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13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83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3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3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97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773-E831-40C3-B08E-FE9BDAA693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7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773-E831-40C3-B08E-FE9BDAA693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5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Testo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 useBgFill="1">
        <p:nvSpPr>
          <p:cNvPr id="7" name="Rettangolo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it-IT" sz="4000" noProof="0">
                <a:solidFill>
                  <a:schemeClr val="tx2">
                    <a:alpha val="75000"/>
                  </a:schemeClr>
                </a:solidFill>
              </a:rPr>
              <a:t>Fare clic per modificare lo stile del titolo dello schema</a:t>
            </a:r>
            <a:endParaRPr lang="it-IT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dirty="0">
                <a:solidFill>
                  <a:schemeClr val="tx2"/>
                </a:solidFill>
              </a:rPr>
              <a:t>sottotitolo</a:t>
            </a: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contenuto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20XX</a:t>
            </a:r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Testo di esempio</a:t>
            </a:r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569DE5-D0F3-0D00-1C66-9784F4CA2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097" y="6466650"/>
            <a:ext cx="1373896" cy="2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contenuto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20XX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Testo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d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20XX</a:t>
            </a:r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Testo di esempio</a:t>
            </a:r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it-IT" noProof="0" dirty="0"/>
              <a:t>Fare clic per inserire il testo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20XX</a:t>
            </a:r>
          </a:p>
        </p:txBody>
      </p:sp>
      <p:sp>
        <p:nvSpPr>
          <p:cNvPr id="14" name="Segnaposto immagine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Testo di esempio</a:t>
            </a:r>
          </a:p>
        </p:txBody>
      </p:sp>
      <p:sp>
        <p:nvSpPr>
          <p:cNvPr id="15" name="Segnaposto immagine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tangolo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it-IT" sz="4000" noProof="0"/>
              <a:t>Fare clic per modificare lo stile del titolo dello schema</a:t>
            </a:r>
            <a:endParaRPr lang="it-IT" sz="4000" noProof="0" dirty="0"/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it-IT" sz="1600" noProof="0"/>
              <a:t>Fare clic per modificare lo stile del sottotitolo dello schema</a:t>
            </a:r>
            <a:endParaRPr lang="it-IT" sz="1600" noProof="0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6DD34-808A-0634-FC48-0BFDCF46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E0020F-CC86-FA48-F76B-85228367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A2A0EC-65CD-10B8-7527-43FD5070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769B30-8111-DD52-1F87-C2440B61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27AD82-881D-AAC4-2F3A-4952B6317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044" y="6422745"/>
            <a:ext cx="1719221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1756"/>
            <a:ext cx="10515600" cy="419032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data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e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sz="1600" noProof="0"/>
              <a:t>Fare clic per modificare lo stile del sottotitolo dello schema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9255"/>
            <a:ext cx="10515600" cy="419032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73" r:id="rId5"/>
    <p:sldLayoutId id="2147483650" r:id="rId6"/>
    <p:sldLayoutId id="2147483671" r:id="rId7"/>
    <p:sldLayoutId id="2147483670" r:id="rId8"/>
    <p:sldLayoutId id="2147483672" r:id="rId9"/>
    <p:sldLayoutId id="2147483654" r:id="rId10"/>
    <p:sldLayoutId id="2147483653" r:id="rId11"/>
    <p:sldLayoutId id="2147483667" r:id="rId12"/>
    <p:sldLayoutId id="2147483668" r:id="rId13"/>
    <p:sldLayoutId id="2147483669" r:id="rId14"/>
    <p:sldLayoutId id="2147483649" r:id="rId15"/>
    <p:sldLayoutId id="2147483651" r:id="rId16"/>
    <p:sldLayoutId id="2147483652" r:id="rId17"/>
    <p:sldLayoutId id="2147483655" r:id="rId18"/>
    <p:sldLayoutId id="2147483656" r:id="rId19"/>
    <p:sldLayoutId id="2147483657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Policy</a:t>
            </a:r>
          </a:p>
        </p:txBody>
      </p:sp>
      <p:pic>
        <p:nvPicPr>
          <p:cNvPr id="6" name="Segnaposto immagine 5" descr="Immagine di alberi, all'aperto, foresta, natura, nebbia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A607DF-7235-4C95-A0FE-CE5E0078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11" y="5257340"/>
            <a:ext cx="1773177" cy="8130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EA52B2-0661-DDC1-045B-9D85511A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669" y="5257340"/>
            <a:ext cx="1281729" cy="9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470447"/>
            <a:ext cx="10025086" cy="899783"/>
          </a:xfrm>
        </p:spPr>
        <p:txBody>
          <a:bodyPr rtlCol="0"/>
          <a:lstStyle/>
          <a:p>
            <a:pPr rtl="0"/>
            <a:r>
              <a:rPr lang="it-IT" sz="3200" dirty="0">
                <a:solidFill>
                  <a:schemeClr val="bg1">
                    <a:alpha val="75000"/>
                  </a:schemeClr>
                </a:solidFill>
              </a:rPr>
              <a:t>La gestione forestale sostenibile, responsabile e partecipata</a:t>
            </a:r>
          </a:p>
        </p:txBody>
      </p:sp>
      <p:sp>
        <p:nvSpPr>
          <p:cNvPr id="81" name="Segnaposto testo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700614"/>
            <a:ext cx="10112375" cy="2154562"/>
          </a:xfrm>
        </p:spPr>
        <p:txBody>
          <a:bodyPr rtlCol="0">
            <a:normAutofit fontScale="625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>
                    <a:alpha val="85000"/>
                  </a:schemeClr>
                </a:solidFill>
              </a:rPr>
              <a:t>Massimizzare i benefici della foresta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>
                    <a:alpha val="85000"/>
                  </a:schemeClr>
                </a:solidFill>
              </a:rPr>
              <a:t>Gestire i boschi in funzione della loro vocazione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>
                    <a:alpha val="85000"/>
                  </a:schemeClr>
                </a:solidFill>
              </a:rPr>
              <a:t>Individuarne le vulnerabilità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>
                    <a:alpha val="85000"/>
                  </a:schemeClr>
                </a:solidFill>
              </a:rPr>
              <a:t>Contemperare le esigenze economiche del territorio con quelle climatiche e ambientali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>
                    <a:alpha val="85000"/>
                  </a:schemeClr>
                </a:solidFill>
              </a:rPr>
              <a:t>Mantenere alta la resilienza climatica degli ecosistemi forestali</a:t>
            </a:r>
            <a:endParaRPr lang="it-IT" sz="3100" dirty="0"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13" name="Segnaposto immagine 12" descr="Immagine di alberi, all'aperto, foresta, natura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Segnaposto immagine 14" descr="Primo piano di foglie con gocce d'acqua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egnaposto piè di pagina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LIFE CO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PES&amp;PEF</a:t>
            </a:r>
          </a:p>
        </p:txBody>
      </p:sp>
      <p:pic>
        <p:nvPicPr>
          <p:cNvPr id="17" name="Segnaposto immagine 16" descr="Primo piano di un ramo di una piant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egnaposto numero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/>
              <a:pPr rtl="0"/>
              <a:t>10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405AA5-8E52-0AE7-F9B8-89CBBC9E4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432" y="36691"/>
            <a:ext cx="1653169" cy="7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6811874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rtl="0"/>
            <a:r>
              <a:rPr lang="it-IT" sz="2200" dirty="0">
                <a:solidFill>
                  <a:schemeClr val="bg1"/>
                </a:solidFill>
              </a:rPr>
              <a:t>Realizzare un </a:t>
            </a:r>
            <a:r>
              <a:rPr lang="it-IT" sz="2200" b="1" dirty="0">
                <a:solidFill>
                  <a:schemeClr val="bg1"/>
                </a:solidFill>
              </a:rPr>
              <a:t>«Sistema Informativo Regionale»</a:t>
            </a:r>
            <a:r>
              <a:rPr lang="it-IT" sz="2200" dirty="0">
                <a:solidFill>
                  <a:schemeClr val="bg1"/>
                </a:solidFill>
              </a:rPr>
              <a:t> in grado di assolvere anche alla funzione di </a:t>
            </a:r>
            <a:r>
              <a:rPr lang="it-IT" sz="2200" b="1" dirty="0">
                <a:solidFill>
                  <a:schemeClr val="bg1"/>
                </a:solidFill>
              </a:rPr>
              <a:t>monitoraggio</a:t>
            </a:r>
            <a:r>
              <a:rPr lang="it-IT" sz="2200" dirty="0">
                <a:solidFill>
                  <a:schemeClr val="bg1"/>
                </a:solidFill>
              </a:rPr>
              <a:t> contenente: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la carta forestale regionale aggiornata;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la  carta delle vulnerabilità;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i dati dei tagli;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la carta delle priorità per gli interventi di selvicoltura preventiva o “climaticamente intelligente”;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LIFECO2PES&amp;PEF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11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3B9D34-D19E-5F98-7AE1-CEFAF1D2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00844F-332E-6CD9-EF14-66527AF8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6811874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rtl="0"/>
            <a:r>
              <a:rPr lang="it-IT" sz="2200" dirty="0">
                <a:solidFill>
                  <a:schemeClr val="bg1"/>
                </a:solidFill>
              </a:rPr>
              <a:t>Realizzare un </a:t>
            </a:r>
            <a:r>
              <a:rPr lang="it-IT" sz="2200" b="1" dirty="0">
                <a:solidFill>
                  <a:schemeClr val="bg1"/>
                </a:solidFill>
              </a:rPr>
              <a:t>«Sistema Informativo Regionale»</a:t>
            </a:r>
            <a:r>
              <a:rPr lang="it-IT" sz="2200" dirty="0">
                <a:solidFill>
                  <a:schemeClr val="bg1"/>
                </a:solidFill>
              </a:rPr>
              <a:t> in grado di assolvere anche alla funzione di </a:t>
            </a:r>
            <a:r>
              <a:rPr lang="it-IT" sz="2200" b="1" dirty="0">
                <a:solidFill>
                  <a:schemeClr val="bg1"/>
                </a:solidFill>
              </a:rPr>
              <a:t>monitoraggio</a:t>
            </a:r>
            <a:r>
              <a:rPr lang="it-IT" sz="2200" dirty="0">
                <a:solidFill>
                  <a:schemeClr val="bg1"/>
                </a:solidFill>
              </a:rPr>
              <a:t> contenente: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i modelli di calcolo dei valori essenziali dei boschi della Regione Emilia-Romagna (volumi presenti e prelevabili, stima degli accrescimenti e degli assorbimenti di CO2, vulnerabilità climatiche (incendi, schianti da vento, siccità, insetti));</a:t>
            </a:r>
          </a:p>
          <a:p>
            <a:pPr marL="445770" lvl="1" indent="-171450">
              <a:buFont typeface="Arial" panose="020B0604020202020204" pitchFamily="34" charset="0"/>
              <a:buChar char="•"/>
            </a:pPr>
            <a:r>
              <a:rPr lang="it-IT" sz="1900" b="0" dirty="0">
                <a:solidFill>
                  <a:schemeClr val="bg1"/>
                </a:solidFill>
              </a:rPr>
              <a:t>gli algoritmi in grado di definire e monitorare l’assorbimento di CO2 derivato da nuove piantagioni (4,5 mln di alberi, rigenerazione – riqualificazione – foreste urbane), selvicoltura climaticamente intelligente, boschi gestiti per la generazione di crediti climatici volontari :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LIFECO2PES&amp;PEF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12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3B9D34-D19E-5F98-7AE1-CEFAF1D2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17EDC8D-C684-73B8-27F7-0F97789C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6811874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rtl="0"/>
            <a:r>
              <a:rPr lang="it-IT" sz="2000" dirty="0">
                <a:solidFill>
                  <a:schemeClr val="bg1"/>
                </a:solidFill>
              </a:rPr>
              <a:t>Studiare le corrette modalità di attuazione della migrazione assistita;</a:t>
            </a:r>
          </a:p>
          <a:p>
            <a:pPr rtl="0"/>
            <a:r>
              <a:rPr lang="it-IT" sz="2000" dirty="0">
                <a:solidFill>
                  <a:schemeClr val="bg1"/>
                </a:solidFill>
              </a:rPr>
              <a:t>Conservare ed ampliare i corridoi ecologici esistenti sul territorio regionale;</a:t>
            </a:r>
          </a:p>
          <a:p>
            <a:pPr rtl="0"/>
            <a:r>
              <a:rPr lang="it-IT" sz="2000" dirty="0">
                <a:solidFill>
                  <a:schemeClr val="bg1"/>
                </a:solidFill>
              </a:rPr>
              <a:t>Minimizzare il consumo di suolo;</a:t>
            </a:r>
          </a:p>
          <a:p>
            <a:pPr rtl="0"/>
            <a:r>
              <a:rPr lang="it-IT" sz="2000" dirty="0">
                <a:solidFill>
                  <a:schemeClr val="bg1"/>
                </a:solidFill>
              </a:rPr>
              <a:t>Determinare il corretto volume di ramaglia e di residui da rilasciare in bosco (CO</a:t>
            </a:r>
            <a:r>
              <a:rPr lang="it-IT" sz="2000" baseline="-25000" dirty="0">
                <a:solidFill>
                  <a:schemeClr val="bg1"/>
                </a:solidFill>
              </a:rPr>
              <a:t>2</a:t>
            </a:r>
            <a:r>
              <a:rPr lang="it-IT" sz="2000" dirty="0">
                <a:solidFill>
                  <a:schemeClr val="bg1"/>
                </a:solidFill>
              </a:rPr>
              <a:t>, fertilità, incendi, diffusione patogeni);</a:t>
            </a:r>
          </a:p>
          <a:p>
            <a:pPr rtl="0"/>
            <a:r>
              <a:rPr lang="it-IT" sz="2000" dirty="0">
                <a:solidFill>
                  <a:schemeClr val="bg1"/>
                </a:solidFill>
              </a:rPr>
              <a:t>Monitorare gli scambi avvenuti nell’ambito dei mercati dei Crediti di Carbonio volontari ed obbligatori (</a:t>
            </a:r>
            <a:r>
              <a:rPr lang="it-IT" sz="2000" dirty="0" err="1">
                <a:solidFill>
                  <a:schemeClr val="bg1"/>
                </a:solidFill>
              </a:rPr>
              <a:t>Emissions</a:t>
            </a:r>
            <a:r>
              <a:rPr lang="it-IT" sz="2000" dirty="0">
                <a:solidFill>
                  <a:schemeClr val="bg1"/>
                </a:solidFill>
              </a:rPr>
              <a:t> Trading </a:t>
            </a:r>
            <a:r>
              <a:rPr lang="it-IT" sz="2000" dirty="0" err="1">
                <a:solidFill>
                  <a:schemeClr val="bg1"/>
                </a:solidFill>
              </a:rPr>
              <a:t>Scheme</a:t>
            </a:r>
            <a:r>
              <a:rPr lang="it-IT" sz="2000" dirty="0">
                <a:solidFill>
                  <a:schemeClr val="bg1"/>
                </a:solidFill>
              </a:rPr>
              <a:t>) in Emilia-Romagna.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13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667EBF-8562-86E4-CA11-72A1438C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CF9EE2-2D19-D141-95A8-8E161DEBF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6444405" cy="432959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82747"/>
            <a:ext cx="10515600" cy="3429854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it-IT" sz="2000" dirty="0">
                <a:solidFill>
                  <a:schemeClr val="bg1"/>
                </a:solidFill>
              </a:rPr>
              <a:t>sostenere, attraverso forme di vincolo o premialità nei bandi pubblici, quelle azioni che intervengono sulla </a:t>
            </a:r>
            <a:r>
              <a:rPr lang="it-IT" sz="2000" b="1" dirty="0">
                <a:solidFill>
                  <a:schemeClr val="bg1"/>
                </a:solidFill>
              </a:rPr>
              <a:t>tracciabilità dei flussi di legname</a:t>
            </a:r>
            <a:r>
              <a:rPr lang="it-IT" sz="2000" dirty="0">
                <a:solidFill>
                  <a:schemeClr val="bg1"/>
                </a:solidFill>
              </a:rPr>
              <a:t>, compresa la sua certificazione, mediante i seguenti strumenti: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chemeClr val="bg1"/>
                </a:solidFill>
              </a:rPr>
              <a:t>le catene di custodia (P.E.F.C. o F.S.C.);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chemeClr val="bg1"/>
                </a:solidFill>
              </a:rPr>
              <a:t>le analisi di impronta ambientale;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chemeClr val="bg1"/>
                </a:solidFill>
              </a:rPr>
              <a:t>PEF (Product Environmental Footprint) secondo la raccomandazione UE 179/2013 e 2279/20121;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chemeClr val="bg1"/>
                </a:solidFill>
              </a:rPr>
              <a:t>Carbon Footprint secondo le norme ISO 14064 e ISO 14067 (integrativo o alternativo alla PEF);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chemeClr val="bg1"/>
                </a:solidFill>
              </a:rPr>
              <a:t>i sistemi di tracciabilità certificati (</a:t>
            </a:r>
            <a:r>
              <a:rPr lang="it-IT" b="0" dirty="0" err="1">
                <a:solidFill>
                  <a:schemeClr val="bg1"/>
                </a:solidFill>
              </a:rPr>
              <a:t>exp</a:t>
            </a:r>
            <a:r>
              <a:rPr lang="it-IT" b="0" dirty="0">
                <a:solidFill>
                  <a:schemeClr val="bg1"/>
                </a:solidFill>
              </a:rPr>
              <a:t>. ISO 38200).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14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264F6F-9762-470E-7522-633A5F70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C901FF-EEC4-0291-CBC4-BDE54D0B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7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941875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rtl="0"/>
            <a:r>
              <a:rPr lang="it-IT" sz="1800" dirty="0">
                <a:solidFill>
                  <a:schemeClr val="bg1"/>
                </a:solidFill>
              </a:rPr>
              <a:t>sostenere la redazione o revisione degli </a:t>
            </a:r>
            <a:r>
              <a:rPr lang="it-IT" sz="1800" b="1" dirty="0">
                <a:solidFill>
                  <a:schemeClr val="bg1"/>
                </a:solidFill>
              </a:rPr>
              <a:t>strumenti di pianificazione forestale </a:t>
            </a:r>
            <a:r>
              <a:rPr lang="it-IT" sz="1800" dirty="0">
                <a:solidFill>
                  <a:schemeClr val="bg1"/>
                </a:solidFill>
              </a:rPr>
              <a:t>di dettaglio, semplificata o di area vasta;</a:t>
            </a:r>
          </a:p>
          <a:p>
            <a:pPr rtl="0"/>
            <a:r>
              <a:rPr lang="it-IT" sz="1800" dirty="0">
                <a:solidFill>
                  <a:schemeClr val="bg1"/>
                </a:solidFill>
              </a:rPr>
              <a:t>sostenere le </a:t>
            </a:r>
            <a:r>
              <a:rPr lang="it-IT" sz="1800" b="1" dirty="0">
                <a:solidFill>
                  <a:schemeClr val="bg1"/>
                </a:solidFill>
              </a:rPr>
              <a:t>filiere locali del legno </a:t>
            </a:r>
            <a:r>
              <a:rPr lang="it-IT" sz="1800" dirty="0">
                <a:solidFill>
                  <a:schemeClr val="bg1"/>
                </a:solidFill>
              </a:rPr>
              <a:t>che contribuiscono allo stoccaggio di CO</a:t>
            </a:r>
            <a:r>
              <a:rPr lang="it-IT" sz="1800" baseline="-25000" dirty="0">
                <a:solidFill>
                  <a:schemeClr val="bg1"/>
                </a:solidFill>
              </a:rPr>
              <a:t>2</a:t>
            </a:r>
            <a:r>
              <a:rPr lang="it-IT" sz="1800" dirty="0">
                <a:solidFill>
                  <a:schemeClr val="bg1"/>
                </a:solidFill>
              </a:rPr>
              <a:t> anche mediante il finanziamento ad imprese locali, con fondi della programmazione europea (POR FESR), per investimenti finalizzati alla creazione o consolidamento di segherie di prossimità, per l’innovazione dei macchinari e dei processi produttivi atti ad aumentare il valore aggiunto dei prodotti legnosi di prima trasformazione;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15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BB6DF6-A0F4-F8E9-6055-D3864D39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3AA624-FD89-2E48-ED40-9B2B05E29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386167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941875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algn="just" rtl="0"/>
            <a:r>
              <a:rPr lang="it-IT" sz="2800" dirty="0">
                <a:solidFill>
                  <a:schemeClr val="bg1"/>
                </a:solidFill>
              </a:rPr>
              <a:t>Sostenere l’attuazione di forme di </a:t>
            </a:r>
            <a:r>
              <a:rPr lang="it-IT" sz="2800" b="1" dirty="0">
                <a:solidFill>
                  <a:schemeClr val="bg1"/>
                </a:solidFill>
              </a:rPr>
              <a:t>indennità </a:t>
            </a:r>
            <a:r>
              <a:rPr lang="it-IT" sz="2800" b="1" dirty="0" err="1">
                <a:solidFill>
                  <a:schemeClr val="bg1"/>
                </a:solidFill>
              </a:rPr>
              <a:t>silvo</a:t>
            </a:r>
            <a:r>
              <a:rPr lang="it-IT" sz="2800" b="1" dirty="0">
                <a:solidFill>
                  <a:schemeClr val="bg1"/>
                </a:solidFill>
              </a:rPr>
              <a:t>-ambientali </a:t>
            </a:r>
            <a:r>
              <a:rPr lang="it-IT" sz="2800" dirty="0">
                <a:solidFill>
                  <a:schemeClr val="bg1"/>
                </a:solidFill>
              </a:rPr>
              <a:t>per: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/>
                </a:solidFill>
              </a:rPr>
              <a:t>risparmiare dal taglio piccole aree e isole con la funzione di diversificare la struttura e la composizione delle superfici forestali soggette a taglio;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/>
                </a:solidFill>
              </a:rPr>
              <a:t>realizzare interventi di miglioramento boschivo volti ad aumentare la resilienza agli eventi estremi climatici delle superfici forestali regionali;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16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966CF0-B520-B692-60C0-BD58ACB0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7B3832-D518-9FB0-EE63-AB1F79A9A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941875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algn="just" rtl="0"/>
            <a:r>
              <a:rPr lang="it-IT" sz="2800" dirty="0">
                <a:solidFill>
                  <a:schemeClr val="bg1"/>
                </a:solidFill>
              </a:rPr>
              <a:t>Sostenere l’attuazione di forme di </a:t>
            </a:r>
            <a:r>
              <a:rPr lang="it-IT" sz="2800" b="1" dirty="0">
                <a:solidFill>
                  <a:schemeClr val="bg1"/>
                </a:solidFill>
              </a:rPr>
              <a:t>indennità </a:t>
            </a:r>
            <a:r>
              <a:rPr lang="it-IT" sz="2800" b="1" dirty="0" err="1">
                <a:solidFill>
                  <a:schemeClr val="bg1"/>
                </a:solidFill>
              </a:rPr>
              <a:t>silvo</a:t>
            </a:r>
            <a:r>
              <a:rPr lang="it-IT" sz="2800" b="1" dirty="0">
                <a:solidFill>
                  <a:schemeClr val="bg1"/>
                </a:solidFill>
              </a:rPr>
              <a:t>-ambientali </a:t>
            </a:r>
            <a:r>
              <a:rPr lang="it-IT" sz="2800" dirty="0">
                <a:solidFill>
                  <a:schemeClr val="bg1"/>
                </a:solidFill>
              </a:rPr>
              <a:t>per: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/>
                </a:solidFill>
              </a:rPr>
              <a:t>sospendere il taglio attraverso il prolungamento del turno;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/>
                </a:solidFill>
              </a:rPr>
              <a:t>convertire all'alto fusto o al governo misto i cedui;</a:t>
            </a:r>
          </a:p>
          <a:p>
            <a:pPr marL="560070" lvl="1" indent="-285750" algn="just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/>
                </a:solidFill>
              </a:rPr>
              <a:t>preservare la rinnovazione e, dove necessario, effettuare interventi di </a:t>
            </a:r>
            <a:r>
              <a:rPr lang="it-IT" sz="2000" b="0" dirty="0" err="1">
                <a:solidFill>
                  <a:schemeClr val="bg1"/>
                </a:solidFill>
              </a:rPr>
              <a:t>sottopiantagione</a:t>
            </a:r>
            <a:r>
              <a:rPr lang="it-IT" sz="2000" b="0" dirty="0">
                <a:solidFill>
                  <a:schemeClr val="bg1"/>
                </a:solidFill>
              </a:rPr>
              <a:t> con specie che garantiscano, nel lungo periodo, efficienza e resilienza ai cambiamenti climatici, oltre alla realizzazione di interventi a tutela e a supporto della rinnovazione naturale e artificiale minacciata dalla fauna selvatica;</a:t>
            </a:r>
          </a:p>
        </p:txBody>
      </p:sp>
      <p:sp>
        <p:nvSpPr>
          <p:cNvPr id="31" name="Segnaposto data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Agosto 2022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17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966CF0-B520-B692-60C0-BD58ACB0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8C48FC-E7ED-41E9-AB37-21DE2B6B8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941875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algn="just" rtl="0"/>
            <a:r>
              <a:rPr lang="it-IT" sz="1800" dirty="0">
                <a:solidFill>
                  <a:schemeClr val="bg1"/>
                </a:solidFill>
              </a:rPr>
              <a:t>Realizzare interventi di comunicazione mirata ad </a:t>
            </a:r>
            <a:r>
              <a:rPr lang="it-IT" sz="1800" b="1" dirty="0">
                <a:solidFill>
                  <a:schemeClr val="bg1"/>
                </a:solidFill>
              </a:rPr>
              <a:t>informare la popolazione</a:t>
            </a:r>
            <a:r>
              <a:rPr lang="it-IT" sz="1800" dirty="0">
                <a:solidFill>
                  <a:schemeClr val="bg1"/>
                </a:solidFill>
              </a:rPr>
              <a:t> sul ruolo delle </a:t>
            </a:r>
            <a:r>
              <a:rPr lang="it-IT" sz="1800" b="1" dirty="0">
                <a:solidFill>
                  <a:schemeClr val="bg1"/>
                </a:solidFill>
              </a:rPr>
              <a:t>foreste</a:t>
            </a:r>
            <a:r>
              <a:rPr lang="it-IT" sz="1800" dirty="0">
                <a:solidFill>
                  <a:schemeClr val="bg1"/>
                </a:solidFill>
              </a:rPr>
              <a:t> e sull’importanza della loro gestione per combattere i cambiamenti climatici, sulla rilevanza dei servizi ecosistemici e sulla necessità di un loro mantenimento attraverso comportamenti virtuosi (percorsi di riciclo, corretta lettura delle etichette dei prodotti, conoscenza delle certificazioni ambientali). </a:t>
            </a:r>
          </a:p>
          <a:p>
            <a:pPr algn="just" rtl="0"/>
            <a:r>
              <a:rPr lang="it-IT" sz="1800" dirty="0">
                <a:solidFill>
                  <a:schemeClr val="bg1"/>
                </a:solidFill>
              </a:rPr>
              <a:t>Incentivare la conoscenza, attraverso la </a:t>
            </a:r>
            <a:r>
              <a:rPr lang="it-IT" sz="1800" b="1" dirty="0">
                <a:solidFill>
                  <a:schemeClr val="bg1"/>
                </a:solidFill>
              </a:rPr>
              <a:t>formazione di imprese</a:t>
            </a:r>
            <a:r>
              <a:rPr lang="it-IT" sz="1800" dirty="0">
                <a:solidFill>
                  <a:schemeClr val="bg1"/>
                </a:solidFill>
              </a:rPr>
              <a:t>, </a:t>
            </a:r>
            <a:r>
              <a:rPr lang="it-IT" sz="1800" b="1" dirty="0">
                <a:solidFill>
                  <a:schemeClr val="bg1"/>
                </a:solidFill>
              </a:rPr>
              <a:t>enti ed associazioni</a:t>
            </a:r>
            <a:r>
              <a:rPr lang="it-IT" sz="1800" dirty="0">
                <a:solidFill>
                  <a:schemeClr val="bg1"/>
                </a:solidFill>
              </a:rPr>
              <a:t>, in merito ai pagamenti per i servizi ecosistemici (PES), all’importanza di individuare, nei diversi cicli produttivi, l’impronta ambientale di prodotto (PEF), e alle migliori tecniche da utilizzarsi al fine ridurne l’impatto nel territorio in cui i processi si attuano;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18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966CF0-B520-B692-60C0-BD58ACB0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9AE437-FF64-C60C-3DD7-C073EA09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5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941875" cy="584548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Azioni: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/>
          </a:bodyPr>
          <a:lstStyle/>
          <a:p>
            <a:pPr algn="just"/>
            <a:r>
              <a:rPr lang="it-IT" sz="1800" dirty="0">
                <a:solidFill>
                  <a:schemeClr val="bg1"/>
                </a:solidFill>
              </a:rPr>
              <a:t>Realizzare azioni di </a:t>
            </a:r>
            <a:r>
              <a:rPr lang="it-IT" sz="1800" b="1" dirty="0">
                <a:solidFill>
                  <a:schemeClr val="bg1"/>
                </a:solidFill>
              </a:rPr>
              <a:t>formazione continua al personale forestale</a:t>
            </a:r>
            <a:r>
              <a:rPr lang="it-IT" sz="1800" dirty="0">
                <a:solidFill>
                  <a:schemeClr val="bg1"/>
                </a:solidFill>
              </a:rPr>
              <a:t> presente negli albi forestali regionali, sui temi riportati nella presente proposta di policy, riconoscendo premialità alle imprese che ne fanno ricorso;</a:t>
            </a:r>
          </a:p>
          <a:p>
            <a:pPr algn="just" rtl="0"/>
            <a:r>
              <a:rPr lang="it-IT" sz="1800" dirty="0">
                <a:solidFill>
                  <a:schemeClr val="bg1"/>
                </a:solidFill>
              </a:rPr>
              <a:t>Sostenere lo sviluppo di interventi, in conto capitale, atti a permettere il </a:t>
            </a:r>
            <a:r>
              <a:rPr lang="it-IT" sz="1800" b="1" dirty="0">
                <a:solidFill>
                  <a:schemeClr val="bg1"/>
                </a:solidFill>
              </a:rPr>
              <a:t>miglioramento della viabilità forestale</a:t>
            </a:r>
            <a:r>
              <a:rPr lang="it-IT" sz="1800" dirty="0">
                <a:solidFill>
                  <a:schemeClr val="bg1"/>
                </a:solidFill>
              </a:rPr>
              <a:t> per una corretta gestione sostenibile del bosco;</a:t>
            </a:r>
          </a:p>
          <a:p>
            <a:pPr algn="just" rtl="0"/>
            <a:r>
              <a:rPr lang="it-IT" sz="1800" dirty="0">
                <a:solidFill>
                  <a:schemeClr val="bg1"/>
                </a:solidFill>
              </a:rPr>
              <a:t>Sostenere il </a:t>
            </a:r>
            <a:r>
              <a:rPr lang="it-IT" sz="1800" b="1" dirty="0">
                <a:solidFill>
                  <a:schemeClr val="bg1"/>
                </a:solidFill>
              </a:rPr>
              <a:t>miglioramento del parco </a:t>
            </a:r>
            <a:r>
              <a:rPr lang="it-IT" sz="1800" dirty="0">
                <a:solidFill>
                  <a:schemeClr val="bg1"/>
                </a:solidFill>
              </a:rPr>
              <a:t>macchine delle imprese forestali attraverso l’incentivazione all’acquisto di attrezzature a basso impatto ambientale in accordo anche con le regole UE della Tassonomia sulla finanza sostenibile (regolamento UE 852/2020) e l’eventuale sviluppo della Tassonomia per le attività forestali;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19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134706-C57A-2479-357E-1E5FC230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D8DA52-EC5C-FD92-F098-2B25787E0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06046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Il progetto</a:t>
            </a:r>
          </a:p>
        </p:txBody>
      </p:sp>
      <p:sp>
        <p:nvSpPr>
          <p:cNvPr id="81" name="Segnaposto testo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900962"/>
            <a:ext cx="10112375" cy="1954213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Gli obbiettivi di sostenibilità ambientale e sociale definiti dall’ONU (</a:t>
            </a:r>
            <a:r>
              <a:rPr lang="it-IT" b="1" dirty="0">
                <a:solidFill>
                  <a:schemeClr val="bg1">
                    <a:alpha val="85000"/>
                  </a:schemeClr>
                </a:solidFill>
              </a:rPr>
              <a:t>Global Compact</a:t>
            </a: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) e poi dalla UE (</a:t>
            </a:r>
            <a:r>
              <a:rPr lang="it-IT" b="1" dirty="0">
                <a:solidFill>
                  <a:schemeClr val="bg1">
                    <a:alpha val="85000"/>
                  </a:schemeClr>
                </a:solidFill>
              </a:rPr>
              <a:t>Green Deal</a:t>
            </a: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) mirano ad una società ad emissioni nette zero nel 2050.</a:t>
            </a:r>
          </a:p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Un processo che coinvolgerà imprese, cittadini e istituzioni modificandone abitudini, processi produttivi, investimenti al fine di ottenere un rapporto più bilanciato tra uomo e natura.</a:t>
            </a:r>
          </a:p>
        </p:txBody>
      </p:sp>
      <p:pic>
        <p:nvPicPr>
          <p:cNvPr id="13" name="Segnaposto immagine 12" descr="Immagine di alberi, all'aperto, foresta, natura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Segnaposto immagine 14" descr="Primo piano di foglie con gocce d'acqua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egnaposto piè di pagina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LIFE CO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PES&amp;PEF</a:t>
            </a:r>
          </a:p>
        </p:txBody>
      </p:sp>
      <p:pic>
        <p:nvPicPr>
          <p:cNvPr id="17" name="Segnaposto immagine 16" descr="Primo piano di un ramo di una piant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egnaposto numero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/>
              <a:pPr rtl="0"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A7A0F9-82B5-A326-6C6A-154E1482C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08" y="1806118"/>
            <a:ext cx="4586480" cy="1240966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Grazie dell’attenzione</a:t>
            </a:r>
          </a:p>
        </p:txBody>
      </p:sp>
      <p:pic>
        <p:nvPicPr>
          <p:cNvPr id="7" name="Segnaposto immagine 6" descr="Immagine di alberi, all'aperto, foresta, natura, nebbia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658368"/>
            <a:ext cx="4809744" cy="2606040"/>
          </a:xfrm>
        </p:spPr>
      </p:pic>
      <p:pic>
        <p:nvPicPr>
          <p:cNvPr id="9" name="Segnaposto immagine 8" descr="Primo piano di un ramo di un albero verde con una pigna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3584448"/>
            <a:ext cx="4809744" cy="2606040"/>
          </a:xfrm>
        </p:spPr>
      </p:pic>
      <p:sp>
        <p:nvSpPr>
          <p:cNvPr id="43" name="Segnaposto piè di pagina 42">
            <a:extLst>
              <a:ext uri="{FF2B5EF4-FFF2-40B4-BE49-F238E27FC236}">
                <a16:creationId xmlns:a16="http://schemas.microsoft.com/office/drawing/2014/main" id="{381B4F17-2538-4C37-AA9B-B8EBF5C89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LIFE CO</a:t>
            </a:r>
            <a:r>
              <a:rPr lang="it-IT" baseline="-25000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PES&amp;PEF</a:t>
            </a:r>
          </a:p>
        </p:txBody>
      </p:sp>
      <p:sp>
        <p:nvSpPr>
          <p:cNvPr id="44" name="Segnaposto numero diapositiva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20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E0369D-DDF2-D988-8AAD-48BAC151C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72" y="3584448"/>
            <a:ext cx="2246805" cy="10302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3BF00C-2A28-396B-C42F-A4C11B025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041" y="3656789"/>
            <a:ext cx="3435611" cy="59797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B63E91-67EF-F78C-BEE3-F35CF7C3135D}"/>
              </a:ext>
            </a:extLst>
          </p:cNvPr>
          <p:cNvSpPr txBox="1"/>
          <p:nvPr/>
        </p:nvSpPr>
        <p:spPr>
          <a:xfrm>
            <a:off x="751844" y="4441047"/>
            <a:ext cx="524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DIREZIONE GENERALE CURA DEL TERRITORIO E DELL’AMBIENTE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Settore Aree Protette, Foreste e Sviluppo della Montagna</a:t>
            </a:r>
          </a:p>
        </p:txBody>
      </p:sp>
    </p:spTree>
    <p:extLst>
      <p:ext uri="{BB962C8B-B14F-4D97-AF65-F5344CB8AC3E}">
        <p14:creationId xmlns:p14="http://schemas.microsoft.com/office/powerpoint/2010/main" val="245995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Il progetto</a:t>
            </a:r>
          </a:p>
        </p:txBody>
      </p:sp>
      <p:sp>
        <p:nvSpPr>
          <p:cNvPr id="81" name="Segnaposto testo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900962"/>
            <a:ext cx="10112375" cy="195421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Le Policy proposte dal </a:t>
            </a:r>
            <a:r>
              <a:rPr lang="it-IT" b="1" dirty="0">
                <a:solidFill>
                  <a:schemeClr val="bg1">
                    <a:alpha val="85000"/>
                  </a:schemeClr>
                </a:solidFill>
              </a:rPr>
              <a:t>LIFE CO</a:t>
            </a:r>
            <a:r>
              <a:rPr lang="it-IT" b="1" baseline="-25000" dirty="0">
                <a:solidFill>
                  <a:schemeClr val="bg1">
                    <a:alpha val="85000"/>
                  </a:schemeClr>
                </a:solidFill>
              </a:rPr>
              <a:t>2</a:t>
            </a:r>
            <a:r>
              <a:rPr lang="it-IT" b="1" dirty="0">
                <a:solidFill>
                  <a:schemeClr val="bg1">
                    <a:alpha val="85000"/>
                  </a:schemeClr>
                </a:solidFill>
              </a:rPr>
              <a:t>PES&amp;PEF</a:t>
            </a: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 sono state fatte proprie dalla Regione Emilia-Romagna con Delibera 1629 del 28/09/2022, al fine di iniziare a dare risposta a quanto richiesto dal Global Compact e dal Green Deal, limitatamente alla filiera «Foresta-Legno», individuando gli assi portanti di un percorso che di seguito riportiamo:</a:t>
            </a:r>
          </a:p>
        </p:txBody>
      </p:sp>
      <p:pic>
        <p:nvPicPr>
          <p:cNvPr id="13" name="Segnaposto immagine 12" descr="Immagine di alberi, all'aperto, foresta, natura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Segnaposto immagine 14" descr="Primo piano di foglie con gocce d'acqua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egnaposto piè di pagina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LIFE CO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PES&amp;PEF</a:t>
            </a:r>
          </a:p>
        </p:txBody>
      </p:sp>
      <p:pic>
        <p:nvPicPr>
          <p:cNvPr id="17" name="Segnaposto immagine 16" descr="Primo piano di un ramo di una piant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egnaposto numero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/>
              <a:pPr rtl="0"/>
              <a:t>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A7A0F9-82B5-A326-6C6A-154E1482C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58617"/>
            <a:ext cx="9490145" cy="403231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Assi portanti Della transizione «entro il 2050»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2002"/>
            <a:ext cx="10515600" cy="3429854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it-IT" sz="2000" dirty="0">
                <a:solidFill>
                  <a:schemeClr val="bg1"/>
                </a:solidFill>
              </a:rPr>
              <a:t>Applicazione alle foreste di un preciso sistema di Gestione Forestale Sostenibile, sviluppato sulla base della metodologia IPCC, al fine di massimizzare il servizio ecosistemico di «regolazione del clima»;</a:t>
            </a:r>
          </a:p>
          <a:p>
            <a:pPr algn="just" rtl="0"/>
            <a:r>
              <a:rPr lang="it-IT" sz="2000" dirty="0">
                <a:solidFill>
                  <a:schemeClr val="bg1"/>
                </a:solidFill>
              </a:rPr>
              <a:t>sviluppo di processi di economia circolare, con particolare attenzione al riuso e al riciclo del legno come materia prima (pallet, pannelli, </a:t>
            </a:r>
            <a:r>
              <a:rPr lang="it-IT" sz="2000" dirty="0" err="1">
                <a:solidFill>
                  <a:schemeClr val="bg1"/>
                </a:solidFill>
              </a:rPr>
              <a:t>travame</a:t>
            </a:r>
            <a:r>
              <a:rPr lang="it-IT" sz="2000" dirty="0">
                <a:solidFill>
                  <a:schemeClr val="bg1"/>
                </a:solidFill>
              </a:rPr>
              <a:t> ecc.), per allungare i tempi di mantenimento della CO2 stoccata nella biomassa;</a:t>
            </a:r>
          </a:p>
          <a:p>
            <a:pPr algn="just" rtl="0"/>
            <a:r>
              <a:rPr lang="it-IT" sz="2000" dirty="0">
                <a:solidFill>
                  <a:schemeClr val="bg1"/>
                </a:solidFill>
              </a:rPr>
              <a:t>introduzione di sistemi di contabilità ambientale incentrati sull’approccio LCA (Life </a:t>
            </a:r>
            <a:r>
              <a:rPr lang="it-IT" sz="2000" dirty="0" err="1">
                <a:solidFill>
                  <a:schemeClr val="bg1"/>
                </a:solidFill>
              </a:rPr>
              <a:t>Cycle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Assessment</a:t>
            </a:r>
            <a:r>
              <a:rPr lang="it-IT" sz="2000" dirty="0">
                <a:solidFill>
                  <a:schemeClr val="bg1"/>
                </a:solidFill>
              </a:rPr>
              <a:t> – Impronta ambientale) e, in particolare, sulla metodologia PEF (Product Environmental Footprint - Raccomandazione UE 179/2013 e 2279/2021) al fine di ridurre gli impatti ambientali durante la fase di trasformazione del legno;</a:t>
            </a: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4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A5F98F-DC5A-CEF7-02B1-F94D7A49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76B932-0761-EFF8-CD80-169C9B97D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Proposta di Policy nel settore Forestale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88435"/>
            <a:ext cx="10116310" cy="282729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Assi portanti della transizione «entro il 2050»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3626"/>
            <a:ext cx="10515600" cy="2996184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creazione di energia da fonti rinnovabili, comprese quelle derivate dal legno, </a:t>
            </a:r>
            <a:r>
              <a:rPr lang="it-IT" sz="2000" b="1" u="sng" dirty="0">
                <a:solidFill>
                  <a:schemeClr val="bg1"/>
                </a:solidFill>
              </a:rPr>
              <a:t>solo se rispondenti ai criteri di utilizzo a cascata del legname – normativa RED II e futura RED III</a:t>
            </a:r>
            <a:r>
              <a:rPr lang="it-IT" sz="2000" dirty="0">
                <a:solidFill>
                  <a:schemeClr val="bg1"/>
                </a:solidFill>
              </a:rPr>
              <a:t>;</a:t>
            </a:r>
          </a:p>
          <a:p>
            <a:pPr algn="just" rtl="0"/>
            <a:r>
              <a:rPr lang="it-IT" sz="2000" dirty="0">
                <a:solidFill>
                  <a:schemeClr val="bg1"/>
                </a:solidFill>
              </a:rPr>
              <a:t>Utilizzo dei </a:t>
            </a:r>
            <a:r>
              <a:rPr lang="it-IT" sz="2000" b="1" dirty="0">
                <a:solidFill>
                  <a:schemeClr val="bg1"/>
                </a:solidFill>
              </a:rPr>
              <a:t>sistemi di contabilità ambientale </a:t>
            </a:r>
            <a:r>
              <a:rPr lang="it-IT" sz="2000" dirty="0">
                <a:solidFill>
                  <a:schemeClr val="bg1"/>
                </a:solidFill>
              </a:rPr>
              <a:t>a tutti gli aspetti economici e sociali presenti nella filiera del legno (investimenti privati,  progetti di innovazione tecnologica, realizzazione di opere pubbliche) anche per far fronte alle richieste sempre più complesse del mondo ESG (</a:t>
            </a:r>
            <a:r>
              <a:rPr lang="it-IT" sz="2000" dirty="0" err="1">
                <a:solidFill>
                  <a:schemeClr val="bg1"/>
                </a:solidFill>
              </a:rPr>
              <a:t>Evironmental</a:t>
            </a:r>
            <a:r>
              <a:rPr lang="it-IT" sz="2000" dirty="0">
                <a:solidFill>
                  <a:schemeClr val="bg1"/>
                </a:solidFill>
              </a:rPr>
              <a:t>, Social e </a:t>
            </a:r>
            <a:r>
              <a:rPr lang="it-IT" sz="2000" dirty="0" err="1">
                <a:solidFill>
                  <a:schemeClr val="bg1"/>
                </a:solidFill>
              </a:rPr>
              <a:t>Governence</a:t>
            </a:r>
            <a:r>
              <a:rPr lang="it-IT" sz="2000" dirty="0">
                <a:solidFill>
                  <a:schemeClr val="bg1"/>
                </a:solidFill>
              </a:rPr>
              <a:t>) e della tassonomia sulla finanza sostenibile (Reg. UE 852/2020 e Atti Delegati);</a:t>
            </a:r>
          </a:p>
          <a:p>
            <a:pPr algn="just" rtl="0"/>
            <a:r>
              <a:rPr lang="it-IT" sz="2000" dirty="0">
                <a:solidFill>
                  <a:schemeClr val="bg1"/>
                </a:solidFill>
              </a:rPr>
              <a:t>mobilitazione di </a:t>
            </a:r>
            <a:r>
              <a:rPr lang="it-IT" sz="2000" b="1" dirty="0">
                <a:solidFill>
                  <a:schemeClr val="bg1"/>
                </a:solidFill>
              </a:rPr>
              <a:t>risorse</a:t>
            </a:r>
            <a:r>
              <a:rPr lang="it-IT" sz="2000" dirty="0">
                <a:solidFill>
                  <a:schemeClr val="bg1"/>
                </a:solidFill>
              </a:rPr>
              <a:t> private in cooperazione con la finanza pubblica per consentire a tutti di affrontare la </a:t>
            </a:r>
            <a:r>
              <a:rPr lang="it-IT" sz="2000" b="1" dirty="0">
                <a:solidFill>
                  <a:schemeClr val="bg1"/>
                </a:solidFill>
              </a:rPr>
              <a:t>transizione ecologica.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</a:t>
            </a:r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it-IT" smtClean="0">
                <a:solidFill>
                  <a:schemeClr val="bg1">
                    <a:alpha val="75000"/>
                  </a:schemeClr>
                </a:solidFill>
              </a:rPr>
              <a:pPr rtl="0"/>
              <a:t>5</a:t>
            </a:fld>
            <a:endParaRPr lang="it-IT" dirty="0">
              <a:solidFill>
                <a:schemeClr val="bg1">
                  <a:alpha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6E525E-CB09-FC7D-801A-7ABE5B1D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7A99EC-D151-2C6A-DC12-CE15E25C0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2" y="6395959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470447"/>
            <a:ext cx="10025086" cy="899783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Le Foreste dell’Emilia-Romagna</a:t>
            </a:r>
          </a:p>
        </p:txBody>
      </p:sp>
      <p:sp>
        <p:nvSpPr>
          <p:cNvPr id="81" name="Segnaposto testo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2007704"/>
            <a:ext cx="10112375" cy="1847472"/>
          </a:xfrm>
        </p:spPr>
        <p:txBody>
          <a:bodyPr rtlCol="0">
            <a:normAutofit fontScale="550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coprono una superficie di circa 630 mila ettari pari al 28% della superficie regionale totale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crescono di 2.5 milioni di metri cubi all'anno </a:t>
            </a:r>
            <a:r>
              <a:rPr lang="it-IT" sz="2500" dirty="0">
                <a:solidFill>
                  <a:schemeClr val="bg1">
                    <a:alpha val="85000"/>
                  </a:schemeClr>
                </a:solidFill>
              </a:rPr>
              <a:t>(inventario forestale nazionale 2005 - dato MIPAAF)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attuano un sequestro di carbonio di 4-5 milioni ton. CO</a:t>
            </a:r>
            <a:r>
              <a:rPr lang="it-IT" sz="3300" baseline="-25000" dirty="0">
                <a:solidFill>
                  <a:schemeClr val="bg1">
                    <a:alpha val="85000"/>
                  </a:schemeClr>
                </a:solidFill>
              </a:rPr>
              <a:t>2</a:t>
            </a:r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 anno pari all’11/13% di emissioni annue di CO</a:t>
            </a:r>
            <a:r>
              <a:rPr lang="it-IT" sz="3300" baseline="-25000" dirty="0">
                <a:solidFill>
                  <a:schemeClr val="bg1">
                    <a:alpha val="85000"/>
                  </a:schemeClr>
                </a:solidFill>
              </a:rPr>
              <a:t>2</a:t>
            </a:r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 in R.E.R. </a:t>
            </a:r>
            <a:r>
              <a:rPr lang="it-IT" sz="2500" dirty="0">
                <a:solidFill>
                  <a:schemeClr val="bg1">
                    <a:alpha val="85000"/>
                  </a:schemeClr>
                </a:solidFill>
              </a:rPr>
              <a:t>(ARPAE, anno di riferimento: 2018)</a:t>
            </a:r>
          </a:p>
        </p:txBody>
      </p:sp>
      <p:pic>
        <p:nvPicPr>
          <p:cNvPr id="13" name="Segnaposto immagine 12" descr="Immagine di alberi, all'aperto, foresta, natura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Segnaposto immagine 14" descr="Primo piano di foglie con gocce d'acqua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egnaposto piè di pagina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LIFE CO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PES&amp;PEF</a:t>
            </a:r>
          </a:p>
        </p:txBody>
      </p:sp>
      <p:pic>
        <p:nvPicPr>
          <p:cNvPr id="17" name="Segnaposto immagine 16" descr="Primo piano di un ramo di una piant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egnaposto numero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/>
              <a:pPr rtl="0"/>
              <a:t>6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405AA5-8E52-0AE7-F9B8-89CBBC9E4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470447"/>
            <a:ext cx="10025086" cy="899783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Le Foreste dell’Emilia-Romagna</a:t>
            </a:r>
          </a:p>
        </p:txBody>
      </p:sp>
      <p:sp>
        <p:nvSpPr>
          <p:cNvPr id="81" name="Segnaposto testo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688094"/>
            <a:ext cx="10112375" cy="2154562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it-IT" sz="3300" dirty="0">
                <a:solidFill>
                  <a:schemeClr val="bg1">
                    <a:alpha val="85000"/>
                  </a:schemeClr>
                </a:solidFill>
              </a:rPr>
              <a:t>E’ però necessario fare attenzione ai potenziali decrementi dovuti a incendi, ondate di calore, siccità, invecchiamento del bosco (coordinamento con tutte le «altre» componenti della transizione ecologica).</a:t>
            </a:r>
          </a:p>
          <a:p>
            <a:pPr rtl="0"/>
            <a:r>
              <a:rPr lang="it-IT" sz="3300" b="1" dirty="0">
                <a:solidFill>
                  <a:schemeClr val="bg1">
                    <a:alpha val="85000"/>
                  </a:schemeClr>
                </a:solidFill>
              </a:rPr>
              <a:t>I «serbatoi indiretti» di CO</a:t>
            </a:r>
            <a:r>
              <a:rPr lang="it-IT" sz="3300" b="1" baseline="-25000" dirty="0">
                <a:solidFill>
                  <a:schemeClr val="bg1">
                    <a:alpha val="85000"/>
                  </a:schemeClr>
                </a:solidFill>
              </a:rPr>
              <a:t>2</a:t>
            </a:r>
            <a:r>
              <a:rPr lang="it-IT" sz="3300" b="1" dirty="0">
                <a:solidFill>
                  <a:schemeClr val="bg1">
                    <a:alpha val="85000"/>
                  </a:schemeClr>
                </a:solidFill>
              </a:rPr>
              <a:t> – Suolo e Legno estratto</a:t>
            </a:r>
          </a:p>
        </p:txBody>
      </p:sp>
      <p:pic>
        <p:nvPicPr>
          <p:cNvPr id="13" name="Segnaposto immagine 12" descr="Immagine di alberi, all'aperto, foresta, natura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Segnaposto immagine 14" descr="Primo piano di foglie con gocce d'acqua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Segnaposto piè di pagina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LIFE CO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PES&amp;PEF</a:t>
            </a:r>
          </a:p>
        </p:txBody>
      </p:sp>
      <p:pic>
        <p:nvPicPr>
          <p:cNvPr id="17" name="Segnaposto immagine 16" descr="Primo piano di un ramo di una pianta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egnaposto numero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it-IT" smtClean="0"/>
              <a:pPr rtl="0"/>
              <a:t>7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405AA5-8E52-0AE7-F9B8-89CBBC9E4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569" y="0"/>
            <a:ext cx="2255940" cy="10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La filiera</a:t>
            </a:r>
            <a:br>
              <a:rPr lang="it-IT" dirty="0">
                <a:solidFill>
                  <a:schemeClr val="bg1">
                    <a:alpha val="75000"/>
                  </a:schemeClr>
                </a:solidFill>
              </a:rPr>
            </a:b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Legno – Foresta in E-R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768978"/>
            <a:ext cx="6401231" cy="3888338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Imprese che lavorano nella filiera del legno in ER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4.853	imprese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18.744	addetti</a:t>
            </a:r>
          </a:p>
          <a:p>
            <a:pPr marL="457200" indent="-457200" rtl="0">
              <a:buFont typeface="+mj-lt"/>
              <a:buAutoNum type="arabicPeriod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Incidenza della filiera del legno sul PIL regionale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0,7% pari a 1.076.000.000 €</a:t>
            </a:r>
          </a:p>
        </p:txBody>
      </p:sp>
      <p:pic>
        <p:nvPicPr>
          <p:cNvPr id="9" name="Segnaposto immagine 8" descr="Primo piano degli anelli degli alberi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sp>
        <p:nvSpPr>
          <p:cNvPr id="75" name="Segnaposto piè di pagina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all" spc="40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Agenda Foreste</a:t>
            </a:r>
            <a:endParaRPr kumimoji="0" lang="it-IT" sz="900" b="1" i="0" u="none" strike="noStrike" kern="1200" cap="all" spc="400" normalizeH="0" baseline="0" noProof="0" dirty="0">
              <a:ln>
                <a:noFill/>
              </a:ln>
              <a:solidFill>
                <a:srgbClr val="E2D4CA">
                  <a:alpha val="75000"/>
                </a:srgbClr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6" name="Segnaposto numero diapositiva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08ADF-3ADD-483D-A721-14E3EEE2C135}" type="slidenum">
              <a:rPr kumimoji="0" lang="it-IT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75000"/>
                  </a:prstClr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75000"/>
                </a:prstClr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371BDB-311A-0BE7-F3BF-B2A886AF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822" y="144144"/>
            <a:ext cx="796256" cy="3651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F5AD8B-A2B7-4C26-1A1E-A9200DABE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5513" y="143008"/>
            <a:ext cx="507694" cy="3662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4E0931D-8319-54D0-9779-4EE52EA4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500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La filiera legno – foresta in 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5570220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Imprese forestali iscritte all’albo regionale.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952</a:t>
            </a:r>
          </a:p>
          <a:p>
            <a:pPr marL="457200" indent="-457200" rtl="0">
              <a:buFont typeface="+mj-lt"/>
              <a:buAutoNum type="arabicPeriod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Corsi di qualifica professionale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Oltre 40 corsi realizzati su tutto il territorio regionale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1386 persone formate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1349 ammesse ad esame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108 persone hanno ottenuto la Qualifica di Operatore Forestale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1118 hanno ottenuto l’Unità di Competenza «Taglio e allestimento»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10 Istruttori Forestali formati con il progetto </a:t>
            </a:r>
            <a:r>
              <a:rPr lang="it-IT" dirty="0" err="1">
                <a:solidFill>
                  <a:schemeClr val="bg1">
                    <a:alpha val="85000"/>
                  </a:schemeClr>
                </a:solidFill>
              </a:rPr>
              <a:t>FOR.Italy</a:t>
            </a:r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 - MASAF</a:t>
            </a:r>
          </a:p>
        </p:txBody>
      </p:sp>
      <p:pic>
        <p:nvPicPr>
          <p:cNvPr id="9" name="Segnaposto immagine 8" descr="Primo piano degli anelli degli alberi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sp>
        <p:nvSpPr>
          <p:cNvPr id="75" name="Segnaposto piè di pagina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all" spc="40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Agenda Foreste</a:t>
            </a:r>
            <a:endParaRPr kumimoji="0" lang="it-IT" sz="900" b="1" i="0" u="none" strike="noStrike" kern="1200" cap="all" spc="400" normalizeH="0" baseline="0" noProof="0" dirty="0">
              <a:ln>
                <a:noFill/>
              </a:ln>
              <a:solidFill>
                <a:srgbClr val="E2D4CA">
                  <a:alpha val="75000"/>
                </a:srgbClr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6" name="Segnaposto numero diapositiva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08ADF-3ADD-483D-A721-14E3EEE2C135}" type="slidenum">
              <a:rPr kumimoji="0" lang="it-IT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75000"/>
                  </a:prstClr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75000"/>
                </a:prstClr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371BDB-311A-0BE7-F3BF-B2A886AF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822" y="144144"/>
            <a:ext cx="796256" cy="3651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F5AD8B-A2B7-4C26-1A1E-A9200DABE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5513" y="143008"/>
            <a:ext cx="507694" cy="3662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7865F30-64F5-8D64-6A2A-F8B23218D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2" y="6429174"/>
            <a:ext cx="12680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8966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470_TF11653146_Win32" id="{5C2942BD-C3AF-49EE-B2F8-DDEF5A6A6481}" vid="{9B97B3CB-6F67-4944-940A-51BAD013A0E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  <ds:schemaRef ds:uri="http://purl.org/dc/terms/"/>
    <ds:schemaRef ds:uri="230e9df3-be65-4c73-a93b-d1236ebd677e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Modello Pino</Template>
  <TotalTime>4323</TotalTime>
  <Words>1617</Words>
  <Application>Microsoft Office PowerPoint</Application>
  <PresentationFormat>Widescreen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Dante</vt:lpstr>
      <vt:lpstr>PineVTI</vt:lpstr>
      <vt:lpstr>LIFECO2PES&amp;PEF </vt:lpstr>
      <vt:lpstr>Il progetto</vt:lpstr>
      <vt:lpstr>Il progetto</vt:lpstr>
      <vt:lpstr>Proposta di Policy nel settore Forestale</vt:lpstr>
      <vt:lpstr>Proposta di Policy nel settore Forestale</vt:lpstr>
      <vt:lpstr>Le Foreste dell’Emilia-Romagna</vt:lpstr>
      <vt:lpstr>Le Foreste dell’Emilia-Romagna</vt:lpstr>
      <vt:lpstr>La filiera Legno – Foresta in E-R</vt:lpstr>
      <vt:lpstr>La filiera legno – foresta in ER</vt:lpstr>
      <vt:lpstr>La gestione forestale sostenibile, responsabile e partecipata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Proposta di Policy nel settore Forestale</vt:lpstr>
      <vt:lpstr>Grazie dell’attenzione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Locatelli Gabriele</dc:creator>
  <cp:lastModifiedBy>Chiavegato Elena</cp:lastModifiedBy>
  <cp:revision>35</cp:revision>
  <cp:lastPrinted>2023-03-03T07:44:45Z</cp:lastPrinted>
  <dcterms:created xsi:type="dcterms:W3CDTF">2022-07-28T10:58:37Z</dcterms:created>
  <dcterms:modified xsi:type="dcterms:W3CDTF">2023-03-03T11:48:12Z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