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7186" r:id="rId2"/>
  </p:sldMasterIdLst>
  <p:notesMasterIdLst>
    <p:notesMasterId r:id="rId22"/>
  </p:notesMasterIdLst>
  <p:handoutMasterIdLst>
    <p:handoutMasterId r:id="rId23"/>
  </p:handoutMasterIdLst>
  <p:sldIdLst>
    <p:sldId id="808" r:id="rId3"/>
    <p:sldId id="1556" r:id="rId4"/>
    <p:sldId id="1557" r:id="rId5"/>
    <p:sldId id="1558" r:id="rId6"/>
    <p:sldId id="1555" r:id="rId7"/>
    <p:sldId id="1560" r:id="rId8"/>
    <p:sldId id="1561" r:id="rId9"/>
    <p:sldId id="1562" r:id="rId10"/>
    <p:sldId id="1247" r:id="rId11"/>
    <p:sldId id="1259" r:id="rId12"/>
    <p:sldId id="1256" r:id="rId13"/>
    <p:sldId id="1248" r:id="rId14"/>
    <p:sldId id="1260" r:id="rId15"/>
    <p:sldId id="1287" r:id="rId16"/>
    <p:sldId id="1272" r:id="rId17"/>
    <p:sldId id="1564" r:id="rId18"/>
    <p:sldId id="264" r:id="rId19"/>
    <p:sldId id="1563" r:id="rId20"/>
    <p:sldId id="1565" r:id="rId21"/>
  </p:sldIdLst>
  <p:sldSz cx="9144000" cy="5143500" type="screen16x9"/>
  <p:notesSz cx="6888163" cy="100203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4088"/>
    <a:srgbClr val="22A24A"/>
    <a:srgbClr val="4F88A8"/>
    <a:srgbClr val="EDB94C"/>
    <a:srgbClr val="BA7C23"/>
    <a:srgbClr val="F4960C"/>
    <a:srgbClr val="0C059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0920" autoAdjust="0"/>
  </p:normalViewPr>
  <p:slideViewPr>
    <p:cSldViewPr>
      <p:cViewPr varScale="1">
        <p:scale>
          <a:sx n="128" d="100"/>
          <a:sy n="128" d="100"/>
        </p:scale>
        <p:origin x="84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78" y="-96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108AA0C-396A-C961-B46F-B4BBED83C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2009ADB-31D8-AA3E-3936-8172742A40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9799" y="0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FA9E6D-A916-4754-93A3-CFC163298895}" type="datetimeFigureOut">
              <a:rPr lang="it-IT"/>
              <a:pPr>
                <a:defRPr/>
              </a:pPr>
              <a:t>16/11/2023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D56980-0FB0-371E-A939-9EBE01CB0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903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7E91FD-AE48-2A09-771C-FA5F8C8AC2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9799" y="9516903"/>
            <a:ext cx="2986777" cy="501809"/>
          </a:xfrm>
          <a:prstGeom prst="rect">
            <a:avLst/>
          </a:prstGeom>
        </p:spPr>
        <p:txBody>
          <a:bodyPr vert="horz" wrap="square" lIns="92405" tIns="46203" rIns="92405" bIns="462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1ED82F-3DE3-470C-B4F9-BA081DFC4C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C44FA5-FBF0-34CC-DD32-625EE6E9D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4AF522F-BBDD-F7F4-392B-3D9456B7B7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9799" y="0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7DE736-55D8-440E-A702-2623F1D4B396}" type="datetimeFigureOut">
              <a:rPr lang="it-IT"/>
              <a:pPr>
                <a:defRPr/>
              </a:pPr>
              <a:t>16/11/2023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07F2775F-FF47-EA2C-A0EC-9611B1EAF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5" tIns="46203" rIns="92405" bIns="4620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9074F8FC-C7AA-62E8-DA40-11720AD48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722" y="4759246"/>
            <a:ext cx="5506720" cy="4509929"/>
          </a:xfrm>
          <a:prstGeom prst="rect">
            <a:avLst/>
          </a:prstGeom>
        </p:spPr>
        <p:txBody>
          <a:bodyPr vert="horz" lIns="92405" tIns="46203" rIns="92405" bIns="46203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D6B53D-C08B-079A-8800-7C4C8571BB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6903"/>
            <a:ext cx="2986777" cy="501809"/>
          </a:xfrm>
          <a:prstGeom prst="rect">
            <a:avLst/>
          </a:prstGeom>
        </p:spPr>
        <p:txBody>
          <a:bodyPr vert="horz" lIns="92405" tIns="46203" rIns="92405" bIns="462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B9D5DF-C376-6319-DF36-A1AB72386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9799" y="9516903"/>
            <a:ext cx="2986777" cy="501809"/>
          </a:xfrm>
          <a:prstGeom prst="rect">
            <a:avLst/>
          </a:prstGeom>
        </p:spPr>
        <p:txBody>
          <a:bodyPr vert="horz" wrap="square" lIns="92405" tIns="46203" rIns="92405" bIns="462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117C-8F9A-49CC-9085-D7F944DE84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>
            <a:extLst>
              <a:ext uri="{FF2B5EF4-FFF2-40B4-BE49-F238E27FC236}">
                <a16:creationId xmlns:a16="http://schemas.microsoft.com/office/drawing/2014/main" id="{116BF667-991A-A6AF-066F-CC062D6CC0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>
            <a:extLst>
              <a:ext uri="{FF2B5EF4-FFF2-40B4-BE49-F238E27FC236}">
                <a16:creationId xmlns:a16="http://schemas.microsoft.com/office/drawing/2014/main" id="{EC2A92A4-6100-6E2B-B168-A82E0F474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  <a:p>
            <a:pPr eaLnBrk="1" hangingPunct="1">
              <a:spcBef>
                <a:spcPct val="0"/>
              </a:spcBef>
            </a:pPr>
            <a:endParaRPr lang="it-IT" altLang="it-IT"/>
          </a:p>
          <a:p>
            <a:pPr eaLnBrk="1" hangingPunct="1">
              <a:spcBef>
                <a:spcPct val="0"/>
              </a:spcBef>
            </a:pPr>
            <a:endParaRPr lang="it-IT" altLang="it-IT"/>
          </a:p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DB3FF96D-A0A7-B734-61B0-A63DD7454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282" indent="-2731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9885" indent="-2175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6061" indent="-2175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2238" indent="-2175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9530" indent="-217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6821" indent="-217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74113" indent="-217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1404" indent="-217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2374D4-6AEC-4323-A460-880A5A65309C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ANCI-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 di ANCI Emilia Romagna">
            <a:extLst>
              <a:ext uri="{FF2B5EF4-FFF2-40B4-BE49-F238E27FC236}">
                <a16:creationId xmlns:a16="http://schemas.microsoft.com/office/drawing/2014/main" id="{73EBF1D5-9936-DD4F-C39B-A3920345B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9770655-D61D-D7FD-FC75-0E439763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1DF7D19-64A3-137C-FCA4-61F66AE4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0EEF014-2A78-F3B6-894D-08D133F4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8416-A6F3-4FBA-8B46-A3DC953130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284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7AC05-C7A4-2C23-A181-0DAB7844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FB6634-846A-1248-2305-7753108F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AF4BB6-B01B-931F-4613-F260AE79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38E1-8081-43E9-975A-091B5F63FD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14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11268B-7595-6828-7C28-6A26CA24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59CC31-E2A4-298A-4CF5-FFD84540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A5A84C-751E-0993-9D6B-E6CF5493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EFD0-45AA-4DF3-8135-2F78375BB5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37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Layout personalizzato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124752328c_1_0"/>
          <p:cNvSpPr txBox="1">
            <a:spLocks noGrp="1"/>
          </p:cNvSpPr>
          <p:nvPr>
            <p:ph type="title"/>
          </p:nvPr>
        </p:nvSpPr>
        <p:spPr>
          <a:xfrm>
            <a:off x="504762" y="495539"/>
            <a:ext cx="7491093" cy="677108"/>
          </a:xfrm>
          <a:prstGeom prst="rect">
            <a:avLst/>
          </a:prstGeom>
        </p:spPr>
        <p:txBody>
          <a:bodyPr spcFirstLastPara="1" lIns="0" tIns="0" rIns="0" bIns="0" anchor="t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48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6903D3-C005-DE49-024D-F633BE587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FDC91F-2954-C823-BF34-42A821F6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4A051E-E698-C8FC-5A27-148C2C4E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D51D5-CE5C-480F-AA52-A6EFD9065C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836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9E466D-D777-1336-639D-83630FB7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A8596-F7D6-7333-7419-77790FCF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4D885D-D472-98D3-BD97-4A7C1CAB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6CAB-F70F-4B56-A924-5EF3AEDA13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586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5902C-B2C8-1FD6-8EF4-60FFEF8E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3283C7-635F-4758-24ED-8C643916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EF369-F43A-ADF3-E21C-3B40C763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16C-9E28-41F3-B0CA-69640B6F92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6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9A18F47-EEDD-EB91-20B3-4A56A488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873A7FB8-952A-6D66-9889-E5DBA20C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2EA565A-6B07-89F8-9C2D-D4329005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2EE6-3260-4304-80BD-71738B67E4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345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DAB8A27-5CEF-3D07-7812-20701EE3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6A42043A-55C3-7C0F-B574-F5FD26BD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D9F83E56-B616-5FA8-909A-B5E43CFA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7DA6-D5CC-4EC0-86E3-C4FF73F46D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5000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B8359D1-D092-41EA-7EAF-0615253F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B3B57FA-B8AE-42DC-5076-FFCD43CB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71E2776-A28B-5FA6-BA1C-A501A9A4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07032-4D29-4A83-B5B1-9B7207AE26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0512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ECD36409-359D-A5C5-215B-8B201CDE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BB44D41-772C-F248-C61C-DEF081C6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C2959704-7724-F900-4222-EDC833F0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482F-652D-4B71-88DC-F6121D5807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822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488832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BF32CA-2054-1914-D5B2-4C0E1FE0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C3BC3-5B17-BDF2-CBCE-6E5B51B8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1F12ED-E68E-F60C-8018-1AF687A9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E81C-16CF-4F05-A691-9670D9E422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21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520D0D9-BDC3-9869-168E-D6738C0D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63C10A5-4AB8-F730-CC6A-215770C8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E356DC7-83F3-B60E-AB71-12C8DBB0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C88A4-1D65-4072-88B1-D9136CD47F2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93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8FA41C1-892D-5A0C-CEFE-8A3CAEC3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A2574A2-255A-6C5E-02D2-6F42BE85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D52B1D9-48ED-11EC-CE0F-337C8C25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39A0-B5A8-4F3C-91C9-FB93B06E5B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778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567F12-FDE1-7E04-F907-4A02C885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97C9B-B6B9-1D6E-F337-FC92E246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FF1CBB-D9D2-9AF7-4C2A-95D26C32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5AA8-23DB-461E-8717-E883456D82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3040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09E62-42E4-0A5A-1C7F-D398F65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0EB2AC-106B-05B3-2E1B-6A6CFD84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025051-D13B-7FFA-9F70-8F38F4C6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C76A-1FC1-45BB-9AEF-53C3A7D36A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755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5FF8D7-4808-65F2-1A52-0BA5F9B2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FF47C6-2622-0C02-8CE2-0327B1B9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2B89B-667F-02B2-6FAE-A3CE3739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E392-3F71-4E84-87EC-01633F5CCB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738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560E64F-76A5-9033-E1BB-273EFD35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6C6EE29-0FED-4E9A-398E-CA0A3F86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9A5AC5B-8286-82FC-726E-CAA1756A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0D4A-514C-4EEB-8F35-83B463DC6B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36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65B53C84-AECD-B94A-B4F6-F03841E6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1C752D5-7A97-455C-87FF-F60E0FD4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8C7C86B-FECA-FF44-C71E-5E124C14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BAB0-2CB0-41CA-A3CB-F67CFE23B1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342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9E8F79F-8737-5023-CB86-D2C94E0D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CB88CD95-0846-7838-1FD1-313D194B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2E1EA75-B459-BF29-0643-6BBA8B19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1D0F-1AE0-4B77-8E98-A7ED4D657C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651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0714FFD-D65B-F135-8E8C-86A6F72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E1F96358-235C-9BAD-0EC3-2B14FDD3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A5E558-5EDB-12ED-8440-56006A3A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0BB3-F40B-4622-B8D4-41BDE40959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205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170D21B-4C20-0EB2-9881-A2A32A1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CAE37B5-69DE-B685-2DE6-9ECF3BCC7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61AE4B7-C8D2-7CC6-D8E3-DC3C3422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10A9-12AF-4C5F-AA4A-A0C4BEAA72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9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81A9B5B-4181-889D-4719-65F108A5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C833E9C-2A12-2957-BC56-8E6C917D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95BC777-53EA-95CD-868C-285B5D79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4227-6CDD-4B3A-8A65-A9AFC9AD14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61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4CBEB2C6-D9D2-33DA-6198-8F9C5E9DEC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06375"/>
            <a:ext cx="68405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8ED4424-603B-977B-7733-ACAA727EB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52C3D5-1B7F-19B0-E00B-17B68709C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ABFF4C-248A-CD55-5069-7E5E5E05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7BD27-0A14-991F-D5AD-64A1372E7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5239E9-9774-40DF-B185-F6B617AE84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1031" name="Picture 4" descr="Logo di ANCI Emilia Romagna">
            <a:extLst>
              <a:ext uri="{FF2B5EF4-FFF2-40B4-BE49-F238E27FC236}">
                <a16:creationId xmlns:a16="http://schemas.microsoft.com/office/drawing/2014/main" id="{368E196F-74C9-86C5-6E61-8432B2C7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Risultati immagini per logo patto dei sindaci">
            <a:extLst>
              <a:ext uri="{FF2B5EF4-FFF2-40B4-BE49-F238E27FC236}">
                <a16:creationId xmlns:a16="http://schemas.microsoft.com/office/drawing/2014/main" id="{194EAB9A-22E9-7DC0-9617-399C256D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0"/>
            <a:ext cx="6842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46" r:id="rId1"/>
    <p:sldLayoutId id="2147487825" r:id="rId2"/>
    <p:sldLayoutId id="2147487826" r:id="rId3"/>
    <p:sldLayoutId id="2147487827" r:id="rId4"/>
    <p:sldLayoutId id="2147487828" r:id="rId5"/>
    <p:sldLayoutId id="2147487829" r:id="rId6"/>
    <p:sldLayoutId id="2147487830" r:id="rId7"/>
    <p:sldLayoutId id="2147487831" r:id="rId8"/>
    <p:sldLayoutId id="2147487832" r:id="rId9"/>
    <p:sldLayoutId id="2147487833" r:id="rId10"/>
    <p:sldLayoutId id="2147487834" r:id="rId11"/>
    <p:sldLayoutId id="214748784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>
            <a:extLst>
              <a:ext uri="{FF2B5EF4-FFF2-40B4-BE49-F238E27FC236}">
                <a16:creationId xmlns:a16="http://schemas.microsoft.com/office/drawing/2014/main" id="{6CB77F86-825C-4DF5-4919-5AFAD5661F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Segnaposto testo 2">
            <a:extLst>
              <a:ext uri="{FF2B5EF4-FFF2-40B4-BE49-F238E27FC236}">
                <a16:creationId xmlns:a16="http://schemas.microsoft.com/office/drawing/2014/main" id="{A6BD1DF7-E4A7-847F-14CA-FB64D7ACA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EAFEA-ACBF-48BF-B6F0-0F2493E5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66D50B-A6B6-5C60-837C-FE8DA89C4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D60E7C-F96F-BB37-03A2-3917A7590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E7158A-BB14-4ADC-B3E1-6987613414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5" r:id="rId1"/>
    <p:sldLayoutId id="2147487836" r:id="rId2"/>
    <p:sldLayoutId id="2147487837" r:id="rId3"/>
    <p:sldLayoutId id="2147487838" r:id="rId4"/>
    <p:sldLayoutId id="2147487839" r:id="rId5"/>
    <p:sldLayoutId id="2147487840" r:id="rId6"/>
    <p:sldLayoutId id="2147487841" r:id="rId7"/>
    <p:sldLayoutId id="2147487842" r:id="rId8"/>
    <p:sldLayoutId id="2147487843" r:id="rId9"/>
    <p:sldLayoutId id="2147487844" r:id="rId10"/>
    <p:sldLayoutId id="214748784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@ANCIEmiliaRomagnaTV" TargetMode="External"/><Relationship Id="rId5" Type="http://schemas.openxmlformats.org/officeDocument/2006/relationships/hyperlink" Target="http://newsletter.anci.emilia-romagna.it/" TargetMode="External"/><Relationship Id="rId4" Type="http://schemas.openxmlformats.org/officeDocument/2006/relationships/hyperlink" Target="mailto:alessandro.rossi@anci.emilia-romagna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jrc.ec.europa.eu/policy-model-inventory/explore/models/model-consumption-footprin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>
            <a:extLst>
              <a:ext uri="{FF2B5EF4-FFF2-40B4-BE49-F238E27FC236}">
                <a16:creationId xmlns:a16="http://schemas.microsoft.com/office/drawing/2014/main" id="{8082C401-31E5-7013-8BF0-E36A2929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30325"/>
            <a:ext cx="8027987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4" descr="data:image/jpeg;base64,/9j/4AAQSkZJRgABAQAAAQABAAD/2wCEAAkGBhISEBQUEhQVFBMUGCEYFxgYGBgZGBgeFBcaGRgcGh4eHiYeGBkjHhUeHzEsLygpOCwtFR4xNTwqNSkrLCkBCQoKDgwOGg8PGi8lHyQzNS0uLC80LC4wLyotNTU1LCwsMCk0LCwsLCwsLiotLDQpLCwtNC42KSwpKSwsKSwsL//AABEIAJQAYAMBIgACEQEDEQH/xAAbAAABBQEBAAAAAAAAAAAAAAAAAwQFBgcBAv/EAEIQAAIBAgMEBwMJBgUFAAAAAAECAwARBBIhBRMxQQYHIjRRcrNhcYEUIzJCUpGTsdEkYmOCkqEVM1Oio0NzssLw/8QAGgEAAwEBAQEAAAAAAAAAAAAAAgMEAAEGBf/EADERAAECAwUECgIDAAAAAAAAAAEAAgMRIQQxM2HwEkGBkQUTIlFxobHB0eEUIzJC8f/aAAwDAQACEQMRAD8AmunHR+HC7OwyxqMxcF3t2mJjYm58L8ByqgVqXWr3LDecek1ZbX3rK4uhzOa8vbmhsWQ7gnOzNnPiJkijF3c2Hh7SfYBrTqXYh3TyxOJUjcI9gwIzfRYA8UaxAPs1ApfobtVMPjI5JNE1Vj9kOpW/wvT7Z064bC4mJnRnxDxqgVgezExYuSDZV1Fr2NMe5wdTL1ryCVDYwtmc+FKcyqzumvaxv4WN6FiY8AT8DV/xuOjbEo0cq5RJisxaRcwaVWy2NwN0wsV9pa+tNcRtNfky7uRflCGDMc63LxpLc6ntFQUUnxHOhEYncjNnaJ9rUlSliY8AT8DQIze1jcew1ccFtKB52lBCiXDSGSMOEyyMxDqhJsMxGYeao3ZkrCfFZpBnaBwG3i6khcoDXsW4DjxFF1hrRAYIpVQCxE8AT7ga4yEcQRV5m2hGy4jdOudpIbMJFQGRYmEkmp1QObnxvfWq70imDDC2YNlwyKbEGxBbQ+B1FZsQuMpLj4IaJz1NQ9X/AKD9H4cVs7ErIozByUe3aUiNSLHjbxHOqBWpdVXcsT5z6S0u1EthzGSdYWh0WR7ijrV7lhvOPSastrUutXuWG849JqoKdHZPmgzRo8wBRGazEMbKTpZb8rnWhsjgIVc0y3NLoxl3BRdWLYEKfIsbIyI7xbooWUG2dmDfAhRVdqU2ZtsRQTwmPOs+XMc2UjdkkW08WN6oiAkUy9VHCIDpnuPpTzUt0g6NxoDOvzcJhilyDUhsQSMq3+qMjHnwA500bo0qPiEd2vh03l1UWZCYwpFzoSJL25Zed6b4npPJIXzqhjdVTd9oKqw/5YUg5hl1563N+NJHb8hbEMwVmxCZG4iwupGUA6WyAD2CltbEAkTqn2mudBJmBqv0n2F6NJKMPu5GviHZFzKABusmYmxvazkjy+3TmC6MiWLeozlCJLKFBctDlstgdcwcEeBuNeJZYfb8kawBMqnDuzo2t7yZc17mxHZA4eNKxdJXRcqIipldQozdky5czA5r5uwLa6WFdIibjqv0sDB3jVPvyXvaPR5YkxDCTPuZUj0Asd4rHXU2K5bEa6+6oWpXHdIXlWVWRBvnWRyLglowRe17C+Yk6cTUVTGbUu0kxNifY1oIrUuqruWJ859Jay2tS6qu5Ynzn0lqe2YXJV9H43Ao61e44bzj0mqrdL4jiJ1xENjC8SWYEARlFsVY/VYEcOfK9WnrV7lhvOPSastoLK2bAfFMtz5RC075eSuMcMdjYDcfJY92QB/nEpex4mXPmB52B5CliqPHiHRRnkihZgFF45N6iMo07JJVmsOTCqRRT+pzUv5GWtFXcqjx4h0UZ5IomYBRdJBKiMosOySVZrDkwpfGYb9sxQyskISXK27UlSN3mKDTMo0y68zbnVBornU560F38jLVflXLbWHyjEmBFEpxC/QAN4TFdHXS2R21awtqAdKTyru8FNKgKIZJJQFOU/P6A5Rw1sOVvZVRrlEIVJT1KS4Y8yTLU5q3YrYLJDi4Y0LkYmMRkC5KMHI1twsVv8L09iwyEQq4KZ4IgJVAORrym8ikdqJgO0eWVaotFcMIm8rCO0GjVcdluSmzrgHPiGV+yNVVocoOnAAH/d7atPV0P2fG/wDef/wFZLWpdVXcsT5z6S1PambMMnV6rsUTaigZeyOtXuWG849JqzXAg5tLnTkqsfuOlaV1q9yw3nHpNWZYYi+uW1vrAkf21o7Jhc0u3Y/AKR3Z8H/Dj/Wk8RdVJseX0kQDj7L14zR/w/6ZP1r3HIouRuh43WS2v308qYJsNoNzCH+VR+QpaLEKeLWPhkS336Uqzhly2gPtVGDfC1jTf5IhNhIFb94MF++3Z+NaYWkRmlJ5gulzm+zkQW951tSB2g3IIP5VP5irKOiEUfzuNnEaOS0ccRDyyAnQi1wB9/wrsm28HF2cPhIBbTPiM0jmx4leApYiA3CfprmnGCR/Iy8zrko3ZmHD4SeQi7pJGFKqpsHzZtDp9UUhu28H/Dj/AFqSxm25poHBGHEAZc+7hKgNrkvYA8jb3VDZo/4f9Mn611k6zQxNmku7wmkseDcXDfFVX8uNaR1VdyxPnPpLWaYorply/wAoYffetL6qu5Ynzn0lpdqwk2w4/Ao61e5Ybzj0mrNcETm0vw5OE/ua0rrV7lhvOPSas0wS3bgTpyUP/Y1rJhc1rdj8k/zN4t+OtI4snIbk8uMgfn4DhSm7P2X/AAE/WksUpCHQjhxjVOfiONOU+4phS8WNdRYMbeFz/wDCkKKaQCkAkXJ5LK7MVBbLcDiTxOlz4XNPMd0eKZAhLszlb9lU7IuQLnjz1t7q6krNBKLgJEwc8czbxkXTlpl5+JpzisbhXeEl5JNSZDIS1gVNh9kEHwH30mZFyp2Wmc9VXvZsTJgsWpOoliByyKB9fg2oNMMzeLfjrUxG18HigqgKJIgpWMHMLyakEC55XtyqF3Z+y/4CfrQsqT4+wRxBINA7vcprjybi5PxcP+XCtI6qu5Ynzn0lrNsatiNCPegT8uNaT1VdyxPnPpLQWrCTLDj8CjrV7lhvOPSasywoGbXLw+tmt/t1rTetXuWG849Jqy+OVlN1JB8QbVrJhc1y34/AJ9lX+H/y14nAyG2Tl9HPfj+9SHy2T/Uf+o0ph8eQw3oMqX7SFiLj2EaqfbVBBUgc1NaKmjLs9/8Ap4iA+Kusq/cwB/vSMmwswJw8qYgD6q3SX8NtT8C1d2xvprksYR/qQfD4vTuTZTxwSyMxCuFOUcGGZCM2mg7Xs1HOo/AY5ExIky5UBJyr2rAggAXOvGpzCdDsTKheeQYbDA3zSm3EC+VL8TlHG3CvLNsiHQLPi25kndJ8LWP50gPBBF/hqSpdCIIceyM9TRDtBpsFimkIPzsIAYuVUXkNhrcC5J+JqGyr/D/5akdodJojA0OGwww4dlYssjFjkvbj76hPlsn+o/8AUaOG01pJLivaZCc5DV67iwNLZf5c3/tWl9VXcsT5z6S1l8kzN9Ji3vN61Dqq7lifOfSWlWvCTrBj8CjrV7lhvOPSastrUutXuWG849Jqy2u2PCXOkMbgEUUUVWoEUA1OzMP8PiAIzXfN20+jn0BX6Wa9iPYDVgXEQ6BmQkRrbK6BsowaiQBr2BMgFh9oEjnSTFluVDYM9/d5qlYzaUs2XeyPJkFlzMTYey9N6skwvAtpURljlM2qnPIW0GhsxKlbEX4NbnSm0UAkxzZo7OpyWdDe0kXCx8L/AHGsHgUAWMImpOpaCq9FFFOU6K1Lqq7lifOfSWstrUuqruWJ859JaktmFyV/R+NwKOtU/sWG849Jqr/SfY4E0cUccSicoqEABlYJEzEkG4Db3gfZarB1q9yw3nHpNVN2n0jimkMjQPcqqgb0WGVVUkfNg5iEGt9KTZw7YBGafa3NERwdl9pFOjLGORw4G7LAqysrdhM7A+DAaWPMfGibo0VneEyC6K7E5WtaJc5t4gi9vaK7tPpM00RQhrl1Znz6uEjEfbAXVja978uHOl5elt8S2IVHDlXUXlBy50CrY5Bouptzvyqn9upKP9Op8UlN0VKEhpVuJVh0VvpSrmX4ZePhwpTZ+y1iixkrBZGw7CJARdczuVLkc7BTa/2vZT2SaV03y4Y5HmGL7Mq67kES5Vy5suZieeW/PjUTh9vgHEq6FocSbsoYBlIcuhVspF1LHlqDyrgL3D/OPuiIhtIPj38D6LzHgvlCiSyRKpSIkA2Z5C1jYcNASfC2g1AruM6ONEqtIwCkspIBOR42ysjW58x4giuYXbKICm7JizpIBn7WaK/E5bHMGINgOVuGvnFbfeRJlI0nYO1zezqxJZdNLhitvC2ptR9udLkv9cq3r1iOjriR0Rg7JGZWsCLAIH587N+dOV6IMTCN4vzxVRcNpvIt6PMADY24G3iK4nSgLid8IjrkDKXBBRI8jKTk+tYG9tLcDTgdMlDQkQm0TIbGS5+ah3QCnIMgN8x0NyBQkxd3tejAgbzvzuUfH0fZsTDAHF5lRg1jYb1M4B9wOtXzqq7lifOfSWqXD0kRcRDOIWzQiMWMgsRCmT7GhOh52sRzuLp1VdyxPnPpLSLTtdXXJU2PY64bOfLcjrV7lhvOPSastrT+tCUNgMKym6lwQRzBiNZhTLHh80npDG4BPdhxBsVArAFWlRSDwIZ1BB94NWHFbOi3Mj5FD7iQ2A4GPFCNHA5ErcfCqnHIVIKkgg3BBsQRwII4GlHx0hLEyOS4sxLMcw42bXUe+nOYSZgqdkRrWkEK9bBQNhcKo7LtDisshPZjFxmJHMEaXvpekNn7HgM5QopSMwZCR9PexkvfxzXLezJpwqnf4lNk3e9k3drZM7ZbcbZb2tXEx8oy2kcZPo2Zhl91jpxP30vqXVkb/lO/IbSYu+JfasGwdmRsmHzqG3+IKSEjVUEakW+z9Nnv+4OQrhwAURbtI3QQLM5fixaXKSOehslvf76gDtCXX5x+0LHtNqACADrqACR8TRHjpFAVZHVRqAGIA1vpY6ai/vAo9h05zSxFZKUlYxszDPi4TouGmXOBzTeMUyE/uPoPYoqs4jDsjsjCzIxVh7VNj/cULiHAsGYDwBPI3H99ffXmWVmYsxLMdSSSSfeTqaNrSN6B72uFBVea1Lqq7lifOfSWstrT+q+ULgMUzEBQ5JJ4ACIVPbMPkqej8bgVnUm1ZWhWBnJiRsyqdcpsRpzA1OlNaKKqAAuURJN6KKKK6uIooorLIooorLIooorLIp1HtWVYWgVyInbMyjTMbAa8yNBpRRXCAb10Ei5f/9k=">
            <a:extLst>
              <a:ext uri="{FF2B5EF4-FFF2-40B4-BE49-F238E27FC236}">
                <a16:creationId xmlns:a16="http://schemas.microsoft.com/office/drawing/2014/main" id="{7D855345-A813-5DD2-719B-9B5FE6E83A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7172" name="CasellaDiTesto 9">
            <a:extLst>
              <a:ext uri="{FF2B5EF4-FFF2-40B4-BE49-F238E27FC236}">
                <a16:creationId xmlns:a16="http://schemas.microsoft.com/office/drawing/2014/main" id="{5DA43842-4523-71AA-4F87-F74FDE67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3760788"/>
            <a:ext cx="604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B04B1DF-314F-2C9E-2DFC-3FA651DDE4E4}"/>
              </a:ext>
            </a:extLst>
          </p:cNvPr>
          <p:cNvSpPr/>
          <p:nvPr/>
        </p:nvSpPr>
        <p:spPr>
          <a:xfrm>
            <a:off x="5076825" y="3646488"/>
            <a:ext cx="2036763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127" name="CasellaDiTesto 3">
            <a:extLst>
              <a:ext uri="{FF2B5EF4-FFF2-40B4-BE49-F238E27FC236}">
                <a16:creationId xmlns:a16="http://schemas.microsoft.com/office/drawing/2014/main" id="{6D1FCC8E-6CDD-F571-0FD7-54DF1B3A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84625"/>
            <a:ext cx="8585200" cy="1131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Alessandro Rossi</a:t>
            </a:r>
          </a:p>
          <a:p>
            <a:pPr eaLnBrk="1" hangingPunct="1">
              <a:defRPr/>
            </a:pPr>
            <a:r>
              <a:rPr lang="it-IT" alt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ANCI Emilia Romagna – Energia, ambiente, sostenibilità</a:t>
            </a:r>
          </a:p>
          <a:p>
            <a:pPr eaLnBrk="1" hangingPunct="1">
              <a:defRPr/>
            </a:pPr>
            <a:r>
              <a:rPr lang="it-IT" alt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www.anci.emilia-romagna.it</a:t>
            </a:r>
          </a:p>
          <a:p>
            <a:pPr eaLnBrk="1" hangingPunct="1">
              <a:defRPr/>
            </a:pPr>
            <a:r>
              <a:rPr lang="it-IT" altLang="it-IT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alessandro.rossi@anci.emilia-romagna.it</a:t>
            </a:r>
            <a:r>
              <a:rPr lang="it-IT" altLang="it-IT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br>
              <a:rPr lang="it-IT" altLang="it-IT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altLang="it-IT" sz="10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http://newsletter.anci.emilia-romagna.it/</a:t>
            </a:r>
            <a:r>
              <a:rPr lang="it-IT" altLang="it-IT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it-IT" altLang="it-IT" sz="10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https://www.youtube.com/@ANCIEmiliaRomagnaTV</a:t>
            </a:r>
            <a:r>
              <a:rPr lang="it-IT" altLang="it-IT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175" name="CasellaDiTesto 1">
            <a:extLst>
              <a:ext uri="{FF2B5EF4-FFF2-40B4-BE49-F238E27FC236}">
                <a16:creationId xmlns:a16="http://schemas.microsoft.com/office/drawing/2014/main" id="{D17D0E63-0B95-6908-449B-1804D0962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4037013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Arial" panose="020B0604020202020204" pitchFamily="34" charset="0"/>
              </a:rPr>
              <a:t>Acqua e città</a:t>
            </a:r>
          </a:p>
        </p:txBody>
      </p:sp>
      <p:pic>
        <p:nvPicPr>
          <p:cNvPr id="7176" name="Immagine 4">
            <a:extLst>
              <a:ext uri="{FF2B5EF4-FFF2-40B4-BE49-F238E27FC236}">
                <a16:creationId xmlns:a16="http://schemas.microsoft.com/office/drawing/2014/main" id="{1D6DAF92-D5D5-0B1F-9B4D-8C7B26DF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/>
          <a:stretch>
            <a:fillRect/>
          </a:stretch>
        </p:blipFill>
        <p:spPr bwMode="auto">
          <a:xfrm>
            <a:off x="1497013" y="0"/>
            <a:ext cx="631507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CasellaDiTesto 5">
            <a:extLst>
              <a:ext uri="{FF2B5EF4-FFF2-40B4-BE49-F238E27FC236}">
                <a16:creationId xmlns:a16="http://schemas.microsoft.com/office/drawing/2014/main" id="{810DA172-79CC-1148-8DBE-5A6167BA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00538"/>
            <a:ext cx="352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800" b="1">
                <a:solidFill>
                  <a:srgbClr val="22A24A"/>
                </a:solidFill>
              </a:rPr>
              <a:t>ALBERI IN CITTA’</a:t>
            </a:r>
            <a:endParaRPr lang="it-IT" altLang="it-IT" b="1">
              <a:solidFill>
                <a:srgbClr val="22A24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F13F57B8-F8C8-2CCF-0F04-2205BBE1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7411" name="Segnaposto contenuto 2">
            <a:extLst>
              <a:ext uri="{FF2B5EF4-FFF2-40B4-BE49-F238E27FC236}">
                <a16:creationId xmlns:a16="http://schemas.microsoft.com/office/drawing/2014/main" id="{9BB14CEC-5919-B230-4791-6175E519E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5124" name="Segnaposto data 3">
            <a:extLst>
              <a:ext uri="{FF2B5EF4-FFF2-40B4-BE49-F238E27FC236}">
                <a16:creationId xmlns:a16="http://schemas.microsoft.com/office/drawing/2014/main" id="{0571A6BC-126F-4664-C338-A3CA936D2E5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5125" name="Segnaposto piè di pagina 4">
            <a:extLst>
              <a:ext uri="{FF2B5EF4-FFF2-40B4-BE49-F238E27FC236}">
                <a16:creationId xmlns:a16="http://schemas.microsoft.com/office/drawing/2014/main" id="{472C7D61-76B5-AF39-CDF9-5F06A13E3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5126" name="Segnaposto numero diapositiva 5">
            <a:extLst>
              <a:ext uri="{FF2B5EF4-FFF2-40B4-BE49-F238E27FC236}">
                <a16:creationId xmlns:a16="http://schemas.microsoft.com/office/drawing/2014/main" id="{09DA66CB-2DEF-7903-CAFE-3BDC7D71D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030D2790-9476-4C6F-8764-46B6E1582FE8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5" name="Picture 2" descr="Festa per bambini al parco pubblico: pro e contro - Sos-festa.it ti aiuta a  organizzare la tua festa">
            <a:extLst>
              <a:ext uri="{FF2B5EF4-FFF2-40B4-BE49-F238E27FC236}">
                <a16:creationId xmlns:a16="http://schemas.microsoft.com/office/drawing/2014/main" id="{75F229A2-4FD2-E793-F06E-A5E3526D6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38"/>
            <a:ext cx="935355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CasellaDiTesto 7">
            <a:extLst>
              <a:ext uri="{FF2B5EF4-FFF2-40B4-BE49-F238E27FC236}">
                <a16:creationId xmlns:a16="http://schemas.microsoft.com/office/drawing/2014/main" id="{AE2DC20D-CC22-EB64-577D-2DD0BCAB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4625975"/>
            <a:ext cx="5022850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7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Alberi in libertà vigilata</a:t>
            </a:r>
            <a:endParaRPr lang="it-IT" altLang="it-IT" sz="1350" b="1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4D8DDAB3-DF0B-E643-AD06-4205DAE3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0FAA0AF0-43DA-47E5-B25D-72836645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6148" name="Segnaposto data 3">
            <a:extLst>
              <a:ext uri="{FF2B5EF4-FFF2-40B4-BE49-F238E27FC236}">
                <a16:creationId xmlns:a16="http://schemas.microsoft.com/office/drawing/2014/main" id="{FB4C2271-EAD4-6D4C-429D-9636DED15A6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6149" name="Segnaposto piè di pagina 4">
            <a:extLst>
              <a:ext uri="{FF2B5EF4-FFF2-40B4-BE49-F238E27FC236}">
                <a16:creationId xmlns:a16="http://schemas.microsoft.com/office/drawing/2014/main" id="{5911E554-36AD-81D5-0B3E-763BEB0B1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6150" name="Segnaposto numero diapositiva 5">
            <a:extLst>
              <a:ext uri="{FF2B5EF4-FFF2-40B4-BE49-F238E27FC236}">
                <a16:creationId xmlns:a16="http://schemas.microsoft.com/office/drawing/2014/main" id="{A22A6F96-3486-D3ED-7847-ADF343DE3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84345436-783A-41FB-ADD8-E2468463767A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439" name="Picture 2" descr="Il codice degli alberi stradali - la Repubblica">
            <a:extLst>
              <a:ext uri="{FF2B5EF4-FFF2-40B4-BE49-F238E27FC236}">
                <a16:creationId xmlns:a16="http://schemas.microsoft.com/office/drawing/2014/main" id="{8087E638-4A35-557C-18C6-B58AFA08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96838"/>
            <a:ext cx="11025188" cy="52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CasellaDiTesto 7">
            <a:extLst>
              <a:ext uri="{FF2B5EF4-FFF2-40B4-BE49-F238E27FC236}">
                <a16:creationId xmlns:a16="http://schemas.microsoft.com/office/drawing/2014/main" id="{C33BCFC1-BBB4-FA85-6896-DA8D058F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4578350"/>
            <a:ext cx="4213225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7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Alberi in cattività </a:t>
            </a:r>
            <a:endParaRPr lang="it-IT" altLang="it-IT" sz="1350" b="1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18F9A3BF-8DC4-ED27-8F21-9992D704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9459" name="Segnaposto contenuto 2">
            <a:extLst>
              <a:ext uri="{FF2B5EF4-FFF2-40B4-BE49-F238E27FC236}">
                <a16:creationId xmlns:a16="http://schemas.microsoft.com/office/drawing/2014/main" id="{D6EA0044-7461-A7F2-1472-5C7A0F00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7172" name="Segnaposto data 3">
            <a:extLst>
              <a:ext uri="{FF2B5EF4-FFF2-40B4-BE49-F238E27FC236}">
                <a16:creationId xmlns:a16="http://schemas.microsoft.com/office/drawing/2014/main" id="{D606BDC4-899C-C4D9-4A5C-0491C40B552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7173" name="Segnaposto piè di pagina 4">
            <a:extLst>
              <a:ext uri="{FF2B5EF4-FFF2-40B4-BE49-F238E27FC236}">
                <a16:creationId xmlns:a16="http://schemas.microsoft.com/office/drawing/2014/main" id="{DA532CAA-C109-EE09-8133-BC8A03503A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7174" name="Segnaposto numero diapositiva 5">
            <a:extLst>
              <a:ext uri="{FF2B5EF4-FFF2-40B4-BE49-F238E27FC236}">
                <a16:creationId xmlns:a16="http://schemas.microsoft.com/office/drawing/2014/main" id="{962364B6-237F-D556-E487-8D55B8987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11FD5B5D-9091-4ACA-9CED-B1E2DAF26F12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63" name="Picture 2" descr="Foggia, cemento sull'albero in via Guglielmi: gli aggiornamenti">
            <a:extLst>
              <a:ext uri="{FF2B5EF4-FFF2-40B4-BE49-F238E27FC236}">
                <a16:creationId xmlns:a16="http://schemas.microsoft.com/office/drawing/2014/main" id="{D72B9116-CDEE-0A82-7AD9-72362CAA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asellaDiTesto 7">
            <a:extLst>
              <a:ext uri="{FF2B5EF4-FFF2-40B4-BE49-F238E27FC236}">
                <a16:creationId xmlns:a16="http://schemas.microsoft.com/office/drawing/2014/main" id="{1CEF4677-7FAF-173D-A258-9B58AD53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314700"/>
            <a:ext cx="4211638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Alberi in cattività</a:t>
            </a:r>
            <a:br>
              <a:rPr lang="it-IT" altLang="it-IT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(regime 41 bis)</a:t>
            </a:r>
            <a:endParaRPr lang="it-IT" altLang="it-IT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7D56F685-117B-25FE-460C-E2610BDA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0483" name="Segnaposto contenuto 2">
            <a:extLst>
              <a:ext uri="{FF2B5EF4-FFF2-40B4-BE49-F238E27FC236}">
                <a16:creationId xmlns:a16="http://schemas.microsoft.com/office/drawing/2014/main" id="{FC348166-9845-400E-C574-06A7DC42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8196" name="Segnaposto data 3">
            <a:extLst>
              <a:ext uri="{FF2B5EF4-FFF2-40B4-BE49-F238E27FC236}">
                <a16:creationId xmlns:a16="http://schemas.microsoft.com/office/drawing/2014/main" id="{611BF907-A893-0FEC-D3A1-36CAEDC1436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8197" name="Segnaposto piè di pagina 4">
            <a:extLst>
              <a:ext uri="{FF2B5EF4-FFF2-40B4-BE49-F238E27FC236}">
                <a16:creationId xmlns:a16="http://schemas.microsoft.com/office/drawing/2014/main" id="{EE4DECC5-4461-0A40-CF98-35E800431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8198" name="Segnaposto numero diapositiva 5">
            <a:extLst>
              <a:ext uri="{FF2B5EF4-FFF2-40B4-BE49-F238E27FC236}">
                <a16:creationId xmlns:a16="http://schemas.microsoft.com/office/drawing/2014/main" id="{51DDB23E-1F64-4294-62A7-2CE920780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745D60B3-119F-4D45-9F94-8EEFD63BC81C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Picture 6" descr="Capitozzature, a Roma cittadini scrivono all'assessora - Villaggio Globale">
            <a:extLst>
              <a:ext uri="{FF2B5EF4-FFF2-40B4-BE49-F238E27FC236}">
                <a16:creationId xmlns:a16="http://schemas.microsoft.com/office/drawing/2014/main" id="{0A6D675A-C689-1509-53AA-47786B9A2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-214313"/>
            <a:ext cx="9294813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asellaDiTesto 9">
            <a:extLst>
              <a:ext uri="{FF2B5EF4-FFF2-40B4-BE49-F238E27FC236}">
                <a16:creationId xmlns:a16="http://schemas.microsoft.com/office/drawing/2014/main" id="{1E29EFE0-27A8-2B8D-0EED-76602EE4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3608388"/>
            <a:ext cx="4213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chemeClr val="bg1"/>
                </a:solidFill>
                <a:latin typeface="Arial Black" panose="020B0A04020102020204" pitchFamily="34" charset="0"/>
                <a:ea typeface="DejaVu Sans"/>
              </a:rPr>
              <a:t>Tortura</a:t>
            </a:r>
            <a:endParaRPr lang="it-IT" altLang="it-IT" sz="1800" b="1">
              <a:solidFill>
                <a:schemeClr val="bg1"/>
              </a:solidFill>
              <a:latin typeface="Arial Black" panose="020B0A04020102020204" pitchFamily="34" charset="0"/>
              <a:ea typeface="DejaVu Sans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743A8692-212C-776E-5817-73623FF9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06375"/>
            <a:ext cx="7488237" cy="85725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21507" name="Segnaposto contenuto 2">
            <a:extLst>
              <a:ext uri="{FF2B5EF4-FFF2-40B4-BE49-F238E27FC236}">
                <a16:creationId xmlns:a16="http://schemas.microsoft.com/office/drawing/2014/main" id="{357225B1-EAE3-32D8-AFED-33C3554D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Immagine 4">
            <a:extLst>
              <a:ext uri="{FF2B5EF4-FFF2-40B4-BE49-F238E27FC236}">
                <a16:creationId xmlns:a16="http://schemas.microsoft.com/office/drawing/2014/main" id="{740D180F-94C2-6DFE-CFBD-AA69E659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52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asellaDiTesto 9">
            <a:extLst>
              <a:ext uri="{FF2B5EF4-FFF2-40B4-BE49-F238E27FC236}">
                <a16:creationId xmlns:a16="http://schemas.microsoft.com/office/drawing/2014/main" id="{BC3BBB68-A533-3B3C-09F7-06DF248C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261938"/>
            <a:ext cx="4211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chemeClr val="bg1"/>
                </a:solidFill>
                <a:latin typeface="Arial Black" panose="020B0A04020102020204" pitchFamily="34" charset="0"/>
                <a:ea typeface="DejaVu Sans"/>
              </a:rPr>
              <a:t>Bigiotteria</a:t>
            </a:r>
            <a:endParaRPr lang="it-IT" altLang="it-IT" sz="2400" b="1">
              <a:solidFill>
                <a:schemeClr val="bg1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0BE2D5-65E3-4CD2-3901-D33A4EFE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6151CB-D8D9-3880-2D4D-E941635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87D880-42F9-0CD6-B9D4-D40712A0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7673826B-8B43-D9A8-D920-16DEFADB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22531" name="Segnaposto contenuto 2">
            <a:extLst>
              <a:ext uri="{FF2B5EF4-FFF2-40B4-BE49-F238E27FC236}">
                <a16:creationId xmlns:a16="http://schemas.microsoft.com/office/drawing/2014/main" id="{FB7CC116-F17C-AB22-14D2-77628338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9220" name="Segnaposto data 3">
            <a:extLst>
              <a:ext uri="{FF2B5EF4-FFF2-40B4-BE49-F238E27FC236}">
                <a16:creationId xmlns:a16="http://schemas.microsoft.com/office/drawing/2014/main" id="{8644A7FD-1855-58A1-8292-41E4E472DA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9221" name="Segnaposto piè di pagina 4">
            <a:extLst>
              <a:ext uri="{FF2B5EF4-FFF2-40B4-BE49-F238E27FC236}">
                <a16:creationId xmlns:a16="http://schemas.microsoft.com/office/drawing/2014/main" id="{2AAC339F-E606-8390-1EC8-DF7E64DA6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9222" name="Segnaposto numero diapositiva 5">
            <a:extLst>
              <a:ext uri="{FF2B5EF4-FFF2-40B4-BE49-F238E27FC236}">
                <a16:creationId xmlns:a16="http://schemas.microsoft.com/office/drawing/2014/main" id="{5087005A-FFD1-6ED2-0461-695EA9639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7CDC848F-A4D4-4E37-96E5-67867BB951FF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535" name="Picture 2" descr="Bosco Verticale | Stefano Boeri Architetti">
            <a:extLst>
              <a:ext uri="{FF2B5EF4-FFF2-40B4-BE49-F238E27FC236}">
                <a16:creationId xmlns:a16="http://schemas.microsoft.com/office/drawing/2014/main" id="{CB4E993F-616A-8657-B5B9-3471D8AD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27038"/>
            <a:ext cx="9372600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CasellaDiTesto 9">
            <a:extLst>
              <a:ext uri="{FF2B5EF4-FFF2-40B4-BE49-F238E27FC236}">
                <a16:creationId xmlns:a16="http://schemas.microsoft.com/office/drawing/2014/main" id="{B6E2D31F-FCD2-4B5A-E39C-5981C1FD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1978025"/>
            <a:ext cx="4211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300" b="1">
                <a:solidFill>
                  <a:schemeClr val="bg1"/>
                </a:solidFill>
                <a:latin typeface="Arial Black" panose="020B0A04020102020204" pitchFamily="34" charset="0"/>
                <a:ea typeface="DejaVu Sans"/>
              </a:rPr>
              <a:t>Gogna</a:t>
            </a:r>
            <a:endParaRPr lang="it-IT" altLang="it-IT" sz="1800" b="1">
              <a:solidFill>
                <a:schemeClr val="bg1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9225" name="AutoShape 4" descr="Carcere e Ingiustizie alla Gogna Pubblica - Home | Facebook">
            <a:extLst>
              <a:ext uri="{FF2B5EF4-FFF2-40B4-BE49-F238E27FC236}">
                <a16:creationId xmlns:a16="http://schemas.microsoft.com/office/drawing/2014/main" id="{EFEA9926-533D-9912-A4EA-00022C644B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350">
              <a:cs typeface="Arial" panose="020B0604020202020204" pitchFamily="34" charset="0"/>
            </a:endParaRPr>
          </a:p>
        </p:txBody>
      </p:sp>
      <p:sp>
        <p:nvSpPr>
          <p:cNvPr id="9226" name="AutoShape 6" descr="Carcere e Ingiustizie alla Gogna Pubblica - Home | Facebook">
            <a:extLst>
              <a:ext uri="{FF2B5EF4-FFF2-40B4-BE49-F238E27FC236}">
                <a16:creationId xmlns:a16="http://schemas.microsoft.com/office/drawing/2014/main" id="{0F2C4FAA-320E-C02B-967C-2D725CB50F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it-IT" altLang="it-IT" sz="1350">
              <a:cs typeface="Arial" panose="020B0604020202020204" pitchFamily="34" charset="0"/>
            </a:endParaRPr>
          </a:p>
        </p:txBody>
      </p:sp>
      <p:pic>
        <p:nvPicPr>
          <p:cNvPr id="36871" name="Picture 7">
            <a:extLst>
              <a:ext uri="{FF2B5EF4-FFF2-40B4-BE49-F238E27FC236}">
                <a16:creationId xmlns:a16="http://schemas.microsoft.com/office/drawing/2014/main" id="{784BA6AA-6E0C-152E-0731-CB111390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146300"/>
            <a:ext cx="21082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D6D07FA9-BCB0-36E9-E2E5-3DC83196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613"/>
            <a:ext cx="9144000" cy="857251"/>
          </a:xfrm>
        </p:spPr>
        <p:txBody>
          <a:bodyPr/>
          <a:lstStyle/>
          <a:p>
            <a:r>
              <a:rPr lang="it-IT" altLang="it-IT" sz="3600" b="1"/>
              <a:t>Breve storia delle infrastrutture urbane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DFC19-F85E-1100-3B0D-059E53F7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160" y="698265"/>
            <a:ext cx="9144000" cy="3943350"/>
          </a:xfrm>
        </p:spPr>
        <p:txBody>
          <a:bodyPr/>
          <a:lstStyle/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…..             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Reti idriche e fognature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Fine ‘800 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 Reti telefoniche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Inizio ‘900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Reti elettriche</a:t>
            </a:r>
            <a:endParaRPr lang="it-IT" altLang="it-IT" sz="20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Anni ‘60   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Reti gas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Anni ‘70   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Depuratori</a:t>
            </a:r>
            <a:endParaRPr lang="it-IT" altLang="it-IT" sz="20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</a:rPr>
              <a:t>Anni ‘80    </a:t>
            </a: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 Discariche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Anni ‘90     Termovalorizzatori 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Anni 2000 Impianti riciclo</a:t>
            </a:r>
          </a:p>
          <a:p>
            <a:pPr>
              <a:defRPr/>
            </a:pPr>
            <a:r>
              <a:rPr lang="it-IT" altLang="it-IT" sz="2000" b="1" dirty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Anni 2010 Fibra ottica</a:t>
            </a:r>
          </a:p>
          <a:p>
            <a:pPr>
              <a:defRPr/>
            </a:pPr>
            <a:r>
              <a:rPr lang="it-IT" altLang="it-IT" sz="2000" b="1" dirty="0">
                <a:solidFill>
                  <a:srgbClr val="22A24A"/>
                </a:solidFill>
                <a:latin typeface="+mj-lt"/>
                <a:sym typeface="Wingdings" panose="05000000000000000000" pitchFamily="2" charset="2"/>
              </a:rPr>
              <a:t>Anni 2020…. Infrastrutture verdi e blu (per erogazione di servizi ecosistemici)</a:t>
            </a:r>
            <a:endParaRPr lang="it-IT" altLang="it-IT" sz="2000" b="1" dirty="0">
              <a:solidFill>
                <a:srgbClr val="22A24A"/>
              </a:solidFill>
              <a:latin typeface="+mj-lt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BD61CE-FD52-0071-BE7D-B0E468382B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1B469F-8F38-8ED0-8B51-9F1C46EE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24582" name="Segnaposto numero diapositiva 1">
            <a:extLst>
              <a:ext uri="{FF2B5EF4-FFF2-40B4-BE49-F238E27FC236}">
                <a16:creationId xmlns:a16="http://schemas.microsoft.com/office/drawing/2014/main" id="{ED1A9153-FEEA-0944-29DA-C46A52191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9B37DF-0F66-4A29-93A8-D36398F7FB09}" type="slidenum">
              <a:rPr lang="it-IT" altLang="it-IT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it-IT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F13BCAA0-6F23-72F6-2671-1EA0F443676A}"/>
              </a:ext>
            </a:extLst>
          </p:cNvPr>
          <p:cNvSpPr/>
          <p:nvPr/>
        </p:nvSpPr>
        <p:spPr>
          <a:xfrm>
            <a:off x="-16160" y="4453496"/>
            <a:ext cx="9144000" cy="6275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Se vogliamo farle serve darsi organizzazione adeguata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ma è la seconda città al mondo per tempo perso nel traffico. E non  potrebbe essere altrimenti - Il Fatto Quotidiano">
            <a:extLst>
              <a:ext uri="{FF2B5EF4-FFF2-40B4-BE49-F238E27FC236}">
                <a16:creationId xmlns:a16="http://schemas.microsoft.com/office/drawing/2014/main" id="{274BC604-7455-7CBC-95E9-B02128B2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62"/>
            <a:ext cx="42545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itolo 1">
            <a:extLst>
              <a:ext uri="{FF2B5EF4-FFF2-40B4-BE49-F238E27FC236}">
                <a16:creationId xmlns:a16="http://schemas.microsoft.com/office/drawing/2014/main" id="{5BAF34B1-F77F-E790-FDD5-E916B9EF9AC1}"/>
              </a:ext>
            </a:extLst>
          </p:cNvPr>
          <p:cNvSpPr txBox="1">
            <a:spLocks/>
          </p:cNvSpPr>
          <p:nvPr/>
        </p:nvSpPr>
        <p:spPr bwMode="auto">
          <a:xfrm>
            <a:off x="971550" y="15875"/>
            <a:ext cx="74882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SzPts val="1400"/>
              <a:buFontTx/>
              <a:buNone/>
            </a:pPr>
            <a:r>
              <a:rPr lang="it-IT" altLang="it-IT" sz="4000" b="1">
                <a:solidFill>
                  <a:schemeClr val="tx2"/>
                </a:solidFill>
              </a:rPr>
              <a:t>E le emozioni dell’homo urbanus?</a:t>
            </a:r>
          </a:p>
        </p:txBody>
      </p:sp>
      <p:pic>
        <p:nvPicPr>
          <p:cNvPr id="23559" name="Picture 7" descr="Abbandono di deiezioni canine, gli agenti di Polizia locale beccano 9  proprietari e li multano – AndriaLive.it">
            <a:extLst>
              <a:ext uri="{FF2B5EF4-FFF2-40B4-BE49-F238E27FC236}">
                <a16:creationId xmlns:a16="http://schemas.microsoft.com/office/drawing/2014/main" id="{AED0BD75-B912-5228-F614-654B54FE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" y="2803872"/>
            <a:ext cx="4254550" cy="23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Come scegliere la lettiera migliore per il tuo gatto">
            <a:extLst>
              <a:ext uri="{FF2B5EF4-FFF2-40B4-BE49-F238E27FC236}">
                <a16:creationId xmlns:a16="http://schemas.microsoft.com/office/drawing/2014/main" id="{0AF60B2D-242C-286D-7E1B-8F664E63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78" y="2196799"/>
            <a:ext cx="5004048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C2534D7-5F72-67D2-838A-8400BE7C3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8" b="-1"/>
          <a:stretch/>
        </p:blipFill>
        <p:spPr bwMode="auto">
          <a:xfrm>
            <a:off x="4247701" y="585219"/>
            <a:ext cx="4889450" cy="21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57610F0-0872-6AE4-456A-1110C2BE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589983"/>
            <a:ext cx="8639175" cy="554038"/>
          </a:xfrm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chemeClr val="bg1"/>
                </a:solidFill>
              </a:rPr>
              <a:t>Sopportiamo di tutto se c’è una motivazione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79923656-3466-B0F3-5807-4BF48993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-20638"/>
            <a:ext cx="7488237" cy="857251"/>
          </a:xfrm>
        </p:spPr>
        <p:txBody>
          <a:bodyPr/>
          <a:lstStyle/>
          <a:p>
            <a:r>
              <a:rPr lang="it-IT" altLang="it-IT" sz="4000" b="1"/>
              <a:t>Siamo quello che ci raccontiamo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C898C4-4B48-9FE6-3872-FC701B2F6F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26EDBC-9876-995E-80FF-CB6A2406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1068D7A-39CC-C621-DAA4-F864A082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3598"/>
            <a:ext cx="9070975" cy="2949575"/>
          </a:xfrm>
        </p:spPr>
        <p:txBody>
          <a:bodyPr/>
          <a:lstStyle/>
          <a:p>
            <a:r>
              <a:rPr lang="it-IT" altLang="it-IT" sz="2000" b="1" dirty="0">
                <a:solidFill>
                  <a:srgbClr val="144088"/>
                </a:solidFill>
              </a:rPr>
              <a:t>Se ci raccontiamo che va bene come sempre fatto continueremo a fare errori</a:t>
            </a:r>
          </a:p>
          <a:p>
            <a:r>
              <a:rPr lang="it-IT" altLang="it-IT" sz="2000" b="1" dirty="0">
                <a:solidFill>
                  <a:srgbClr val="144088"/>
                </a:solidFill>
              </a:rPr>
              <a:t>Se ci raccontiamo che le priorità sono altre lavoreremo solo su quelle</a:t>
            </a:r>
          </a:p>
          <a:p>
            <a:r>
              <a:rPr lang="it-IT" altLang="it-IT" sz="2000" b="1" dirty="0">
                <a:solidFill>
                  <a:srgbClr val="144088"/>
                </a:solidFill>
              </a:rPr>
              <a:t>Se raccontiamo solo conflitti tra «buoni» e «cattivi» avremo solo conflitti</a:t>
            </a:r>
          </a:p>
          <a:p>
            <a:endParaRPr lang="it-IT" altLang="it-IT" sz="2000" b="1" dirty="0"/>
          </a:p>
          <a:p>
            <a:r>
              <a:rPr lang="it-IT" altLang="it-IT" sz="2000" b="1" dirty="0">
                <a:solidFill>
                  <a:srgbClr val="00B050"/>
                </a:solidFill>
              </a:rPr>
              <a:t>Se ci raccontiamo città diverse forse avremo città diverse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Se ci raccontiamo che si può vivere meglio in città è più facile che succeda</a:t>
            </a:r>
          </a:p>
          <a:p>
            <a:r>
              <a:rPr lang="it-IT" altLang="it-IT" sz="2000" b="1" dirty="0">
                <a:solidFill>
                  <a:srgbClr val="00B050"/>
                </a:solidFill>
              </a:rPr>
              <a:t>Se raccontiamo i «servizi ecosistemici» forse ci sarà riconoscimento collettivo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E54C8B-930F-A42A-D877-5FE1E4C8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1ABA7-14B0-1E8B-4890-6F5B11BA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07" y="294481"/>
            <a:ext cx="8424936" cy="857250"/>
          </a:xfrm>
        </p:spPr>
        <p:txBody>
          <a:bodyPr/>
          <a:lstStyle/>
          <a:p>
            <a:r>
              <a:rPr lang="it-IT" sz="3200" b="1" dirty="0"/>
              <a:t>L’albero (il verde) è l’unica tecnologia disponibile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B8B0B8-77D8-2685-C43B-775FB942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394075"/>
          </a:xfrm>
        </p:spPr>
        <p:txBody>
          <a:bodyPr/>
          <a:lstStyle/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CAPEX minore di qualsiasi opera grigia </a:t>
            </a:r>
          </a:p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Costo di progettazione: uguale a qualsiasi altra opera </a:t>
            </a:r>
          </a:p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OPEX ridotto al minimo </a:t>
            </a:r>
          </a:p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Brevi tempi di ritorno dell’investimento </a:t>
            </a:r>
            <a:br>
              <a:rPr lang="it-IT" altLang="it-IT" sz="2400" b="1" dirty="0">
                <a:solidFill>
                  <a:schemeClr val="tx2"/>
                </a:solidFill>
              </a:rPr>
            </a:br>
            <a:r>
              <a:rPr lang="it-IT" altLang="it-IT" sz="2400" b="1" dirty="0">
                <a:solidFill>
                  <a:schemeClr val="tx2"/>
                </a:solidFill>
              </a:rPr>
              <a:t>(considerando i mancati costi)</a:t>
            </a:r>
          </a:p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Basso input energetico in realizzazione e gestione</a:t>
            </a:r>
          </a:p>
          <a:p>
            <a:pPr eaLnBrk="1" hangingPunct="1"/>
            <a:r>
              <a:rPr lang="it-IT" altLang="it-IT" sz="2400" b="1" dirty="0">
                <a:solidFill>
                  <a:schemeClr val="tx2"/>
                </a:solidFill>
              </a:rPr>
              <a:t>Pretese sindacali ridotte </a:t>
            </a:r>
          </a:p>
          <a:p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5AE917-C664-3F21-E80C-4A2DE182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33222-31D1-798F-5383-DBE071A6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4D5E7D-04A5-782C-0E08-AC1144FB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ECDA928-6C0D-9D15-3A05-6924E4190423}"/>
              </a:ext>
            </a:extLst>
          </p:cNvPr>
          <p:cNvSpPr/>
          <p:nvPr/>
        </p:nvSpPr>
        <p:spPr>
          <a:xfrm>
            <a:off x="0" y="4270350"/>
            <a:ext cx="9144000" cy="7715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Ma per avere successo in città deve diventare socialmente desiderabile</a:t>
            </a:r>
          </a:p>
        </p:txBody>
      </p:sp>
    </p:spTree>
    <p:extLst>
      <p:ext uri="{BB962C8B-B14F-4D97-AF65-F5344CB8AC3E}">
        <p14:creationId xmlns:p14="http://schemas.microsoft.com/office/powerpoint/2010/main" val="37575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A2A5E7CB-B908-C59C-0082-5C974014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06375"/>
            <a:ext cx="7488237" cy="85725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8AEE6971-3DEC-5242-647C-A79F35A3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37A76-E6CB-9B02-BE7B-EA2BB8D16B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3DA247-0408-F5CB-DE15-8BA1226E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pic>
        <p:nvPicPr>
          <p:cNvPr id="9222" name="Picture 4" descr="Storia e architettura di Chernobyl">
            <a:extLst>
              <a:ext uri="{FF2B5EF4-FFF2-40B4-BE49-F238E27FC236}">
                <a16:creationId xmlns:a16="http://schemas.microsoft.com/office/drawing/2014/main" id="{811E56C1-ED2E-A9D9-722A-9ADF06DB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6538526-8D4F-FF22-FDA7-4C40972A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0C90592A-C9EB-082C-E060-0249E927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06375"/>
            <a:ext cx="7488237" cy="857250"/>
          </a:xfrm>
        </p:spPr>
        <p:txBody>
          <a:bodyPr/>
          <a:lstStyle/>
          <a:p>
            <a:endParaRPr lang="it-IT" altLang="it-IT"/>
          </a:p>
        </p:txBody>
      </p:sp>
      <p:sp>
        <p:nvSpPr>
          <p:cNvPr id="10243" name="Segnaposto contenuto 2">
            <a:extLst>
              <a:ext uri="{FF2B5EF4-FFF2-40B4-BE49-F238E27FC236}">
                <a16:creationId xmlns:a16="http://schemas.microsoft.com/office/drawing/2014/main" id="{F52787B4-CF5F-6688-B913-43878E410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1F5D5B-62C0-6CDA-0479-3C07A65AFA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0B10A-5E45-749D-D36F-AC950A5A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pic>
        <p:nvPicPr>
          <p:cNvPr id="10246" name="Picture 2" descr="Mobilità urbana: moto, scooter e bici protagoniste in città - Il Sole 24 ORE">
            <a:extLst>
              <a:ext uri="{FF2B5EF4-FFF2-40B4-BE49-F238E27FC236}">
                <a16:creationId xmlns:a16="http://schemas.microsoft.com/office/drawing/2014/main" id="{346B78C5-53C0-B005-2BE5-B95D32EA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4572000" cy="238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Reggio Romana: itinerario Archeologico – Visit Reggio Emilia">
            <a:extLst>
              <a:ext uri="{FF2B5EF4-FFF2-40B4-BE49-F238E27FC236}">
                <a16:creationId xmlns:a16="http://schemas.microsoft.com/office/drawing/2014/main" id="{86A03F20-7981-9B82-CB70-BA92E831B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575"/>
            <a:ext cx="4572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Ecosistema Urbano, Reggio Emilia la città con più ciclabili">
            <a:extLst>
              <a:ext uri="{FF2B5EF4-FFF2-40B4-BE49-F238E27FC236}">
                <a16:creationId xmlns:a16="http://schemas.microsoft.com/office/drawing/2014/main" id="{782ABCFA-0DCB-EB4C-ACCC-4C6A50D0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325"/>
            <a:ext cx="4572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Spazzamento, pulizia strade e mercati nella città di Asti - Asp">
            <a:extLst>
              <a:ext uri="{FF2B5EF4-FFF2-40B4-BE49-F238E27FC236}">
                <a16:creationId xmlns:a16="http://schemas.microsoft.com/office/drawing/2014/main" id="{FCB4DA28-20C1-17DD-8B26-C6EA11CC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9150"/>
            <a:ext cx="458628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BFEADE0-C7DC-5D18-DB23-FF706A16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15596E6D-3F0B-1B93-DEC7-2D9BBA41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5875"/>
            <a:ext cx="7488238" cy="468313"/>
          </a:xfrm>
        </p:spPr>
        <p:txBody>
          <a:bodyPr/>
          <a:lstStyle/>
          <a:p>
            <a:r>
              <a:rPr lang="it-IT" altLang="it-IT" b="1"/>
              <a:t>Homo urbanus</a:t>
            </a:r>
          </a:p>
        </p:txBody>
      </p:sp>
      <p:sp>
        <p:nvSpPr>
          <p:cNvPr id="11267" name="Segnaposto contenuto 2">
            <a:extLst>
              <a:ext uri="{FF2B5EF4-FFF2-40B4-BE49-F238E27FC236}">
                <a16:creationId xmlns:a16="http://schemas.microsoft.com/office/drawing/2014/main" id="{A7B20DA4-BFD1-B53A-1588-1E37C05F8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4C55D7-B514-5FA6-E68D-943A0C7FEF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F0A99F-5012-5D7C-9F4C-0E58DB49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pic>
        <p:nvPicPr>
          <p:cNvPr id="11270" name="Picture 2" descr="In piedi per colpa della supernova? - Focus.it">
            <a:extLst>
              <a:ext uri="{FF2B5EF4-FFF2-40B4-BE49-F238E27FC236}">
                <a16:creationId xmlns:a16="http://schemas.microsoft.com/office/drawing/2014/main" id="{28002B79-BC13-466F-4FD6-3FFB447C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69938"/>
            <a:ext cx="919638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E6D40F-E31B-A791-17D4-1FB5572D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D39B2-67B4-CAF2-2A6B-50801DE5F5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16389" name="AutoShape 2" descr="blob:https://web.whatsapp.com/a6c2a402-38b1-4431-882f-3f99a72b328e">
            <a:extLst>
              <a:ext uri="{FF2B5EF4-FFF2-40B4-BE49-F238E27FC236}">
                <a16:creationId xmlns:a16="http://schemas.microsoft.com/office/drawing/2014/main" id="{0CC5D2CA-36EF-5DE8-9346-63076128E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350">
              <a:latin typeface="Arial" panose="020B0604020202020204" pitchFamily="34" charset="0"/>
            </a:endParaRPr>
          </a:p>
        </p:txBody>
      </p:sp>
      <p:sp>
        <p:nvSpPr>
          <p:cNvPr id="16390" name="AutoShape 4" descr="blob:https://web.whatsapp.com/a6c2a402-38b1-4431-882f-3f99a72b328e">
            <a:extLst>
              <a:ext uri="{FF2B5EF4-FFF2-40B4-BE49-F238E27FC236}">
                <a16:creationId xmlns:a16="http://schemas.microsoft.com/office/drawing/2014/main" id="{84ECF85A-12D7-8FBB-CD56-AE81AC0D0E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350">
              <a:latin typeface="Arial" panose="020B0604020202020204" pitchFamily="34" charset="0"/>
            </a:endParaRPr>
          </a:p>
        </p:txBody>
      </p:sp>
      <p:sp>
        <p:nvSpPr>
          <p:cNvPr id="16391" name="AutoShape 6" descr="blob:https://web.whatsapp.com/a6c2a402-38b1-4431-882f-3f99a72b328e">
            <a:extLst>
              <a:ext uri="{FF2B5EF4-FFF2-40B4-BE49-F238E27FC236}">
                <a16:creationId xmlns:a16="http://schemas.microsoft.com/office/drawing/2014/main" id="{07A19C81-6FFB-AA5A-9786-3676E3EA2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8888" y="-10795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it-IT" sz="1350">
              <a:latin typeface="Arial" panose="020B0604020202020204" pitchFamily="34" charset="0"/>
            </a:endParaRPr>
          </a:p>
        </p:txBody>
      </p:sp>
      <p:grpSp>
        <p:nvGrpSpPr>
          <p:cNvPr id="12294" name="Gruppo 14">
            <a:extLst>
              <a:ext uri="{FF2B5EF4-FFF2-40B4-BE49-F238E27FC236}">
                <a16:creationId xmlns:a16="http://schemas.microsoft.com/office/drawing/2014/main" id="{10F2D6E0-24A8-FBAB-6EBA-261440CC678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6153150" cy="5143500"/>
            <a:chOff x="1461103" y="0"/>
            <a:chExt cx="6152945" cy="5143500"/>
          </a:xfrm>
        </p:grpSpPr>
        <p:pic>
          <p:nvPicPr>
            <p:cNvPr id="12299" name="Immagine 16">
              <a:extLst>
                <a:ext uri="{FF2B5EF4-FFF2-40B4-BE49-F238E27FC236}">
                  <a16:creationId xmlns:a16="http://schemas.microsoft.com/office/drawing/2014/main" id="{C3468156-F601-401B-51CB-7CA331520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954" y="0"/>
              <a:ext cx="608409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CasellaDiTesto 2">
              <a:extLst>
                <a:ext uri="{FF2B5EF4-FFF2-40B4-BE49-F238E27FC236}">
                  <a16:creationId xmlns:a16="http://schemas.microsoft.com/office/drawing/2014/main" id="{B53253F6-D4AF-BCF2-B3DF-9B934A681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514" y="197465"/>
              <a:ext cx="1885886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Inquinamento chimico, nanomateriali, microplastiche, materiali radioattivi…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1" name="CasellaDiTesto 5">
              <a:extLst>
                <a:ext uri="{FF2B5EF4-FFF2-40B4-BE49-F238E27FC236}">
                  <a16:creationId xmlns:a16="http://schemas.microsoft.com/office/drawing/2014/main" id="{20368137-2B60-9AC3-7D8E-593D43A2A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723" y="1949450"/>
              <a:ext cx="113343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Cambiamenti dell’uso del suolo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2" name="CasellaDiTesto 6">
              <a:extLst>
                <a:ext uri="{FF2B5EF4-FFF2-40B4-BE49-F238E27FC236}">
                  <a16:creationId xmlns:a16="http://schemas.microsoft.com/office/drawing/2014/main" id="{CCCF10D8-9173-64EC-1348-6A4107F7B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103" y="95094"/>
              <a:ext cx="1053098" cy="461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Perdita di biodiversità</a:t>
              </a:r>
              <a:endParaRPr lang="it-IT" altLang="it-IT" sz="18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3" name="CasellaDiTesto 7">
              <a:extLst>
                <a:ext uri="{FF2B5EF4-FFF2-40B4-BE49-F238E27FC236}">
                  <a16:creationId xmlns:a16="http://schemas.microsoft.com/office/drawing/2014/main" id="{A4F05694-0E42-3E2A-C121-C6EC84800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723" y="3262313"/>
              <a:ext cx="11334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Acqua dolce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4" name="CasellaDiTesto 8">
              <a:extLst>
                <a:ext uri="{FF2B5EF4-FFF2-40B4-BE49-F238E27FC236}">
                  <a16:creationId xmlns:a16="http://schemas.microsoft.com/office/drawing/2014/main" id="{C93054B0-B091-9F49-79F4-ECB6874A9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514" y="1984375"/>
              <a:ext cx="1425528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Assottigliamento strato ozono troposferico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5" name="CasellaDiTesto 9">
              <a:extLst>
                <a:ext uri="{FF2B5EF4-FFF2-40B4-BE49-F238E27FC236}">
                  <a16:creationId xmlns:a16="http://schemas.microsoft.com/office/drawing/2014/main" id="{9B7C837B-AB21-A52C-DB57-65CEE386F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0017" y="3052763"/>
              <a:ext cx="113502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Polveri in atmosfera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6" name="CasellaDiTesto 10">
              <a:extLst>
                <a:ext uri="{FF2B5EF4-FFF2-40B4-BE49-F238E27FC236}">
                  <a16:creationId xmlns:a16="http://schemas.microsoft.com/office/drawing/2014/main" id="{870BBC19-999C-3AD6-CA0A-4487B2171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959" y="3935413"/>
              <a:ext cx="113502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Acidificazione</a:t>
              </a:r>
              <a:br>
                <a:rPr lang="it-IT" altLang="it-IT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it-IT" altLang="it-IT" sz="12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 oceani</a:t>
              </a:r>
              <a:endParaRPr lang="it-IT" altLang="it-IT" sz="18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7" name="CasellaDiTesto 11">
              <a:extLst>
                <a:ext uri="{FF2B5EF4-FFF2-40B4-BE49-F238E27FC236}">
                  <a16:creationId xmlns:a16="http://schemas.microsoft.com/office/drawing/2014/main" id="{1ACFAE03-CA38-B957-69A3-8A010D2CB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160" y="4062413"/>
              <a:ext cx="1023903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Ciclo dell’</a:t>
              </a:r>
              <a:b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Azoto (N) e Fosforo (P)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8" name="CasellaDiTesto 13">
              <a:extLst>
                <a:ext uri="{FF2B5EF4-FFF2-40B4-BE49-F238E27FC236}">
                  <a16:creationId xmlns:a16="http://schemas.microsoft.com/office/drawing/2014/main" id="{FFB83815-454D-DB4B-12E0-38D11DAFB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718" y="0"/>
              <a:ext cx="130267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chemeClr val="tx2"/>
                  </a:solidFill>
                  <a:latin typeface="Arial" panose="020B0604020202020204" pitchFamily="34" charset="0"/>
                </a:rPr>
                <a:t>Cambiamento Climatico</a:t>
              </a:r>
              <a:endParaRPr lang="it-IT" altLang="it-IT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0" name="Immagine 12">
            <a:hlinkClick r:id="rId3"/>
            <a:extLst>
              <a:ext uri="{FF2B5EF4-FFF2-40B4-BE49-F238E27FC236}">
                <a16:creationId xmlns:a16="http://schemas.microsoft.com/office/drawing/2014/main" id="{495FB603-ECE3-DA57-2BB7-2ACFFD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0"/>
            <a:ext cx="36115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05FCB63-F306-D3C3-C274-588EFA6C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2760663"/>
            <a:ext cx="3467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Segnaposto numero diapositiva 14">
            <a:extLst>
              <a:ext uri="{FF2B5EF4-FFF2-40B4-BE49-F238E27FC236}">
                <a16:creationId xmlns:a16="http://schemas.microsoft.com/office/drawing/2014/main" id="{509C4BBE-09E5-C6D2-7269-835FD71F2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A73E1-AEB1-4465-BAA8-D78217D74A42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8CEFEF83-F98A-69A4-BB24-CC9BD452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206375"/>
            <a:ext cx="7488237" cy="857250"/>
          </a:xfrm>
        </p:spPr>
        <p:txBody>
          <a:bodyPr/>
          <a:lstStyle/>
          <a:p>
            <a:r>
              <a:rPr lang="it-IT" altLang="it-IT" sz="4000" b="1"/>
              <a:t>L’Homo Urbanus è ostile al verde</a:t>
            </a: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5C180C07-9E78-FA8D-9010-1CEF4FFB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200" b="1" dirty="0">
                <a:solidFill>
                  <a:srgbClr val="FF0000"/>
                </a:solidFill>
              </a:rPr>
              <a:t>Avversione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foglie che cadono e sporca strade, piazze, giardini…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Timore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foglie che intasano tombini e caditoie 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Disgusto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melata e uccelli sporcano le macchine parcheggiate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Paura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di schianti improvvisi o durante le burrasche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Fastidio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asfalti, marciapiedi e sottoservizi rovinati dalle radici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Risentimento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contese tra vicini o con il Comune 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Orrore</a:t>
            </a:r>
            <a:r>
              <a:rPr lang="it-IT" altLang="it-IT" sz="2200" b="1" dirty="0"/>
              <a:t>: </a:t>
            </a:r>
            <a:r>
              <a:rPr lang="it-IT" altLang="it-IT" sz="2200" b="1" dirty="0">
                <a:solidFill>
                  <a:srgbClr val="144088"/>
                </a:solidFill>
              </a:rPr>
              <a:t>riserva di animali dannosi e pericolosi (anche rumorosi)</a:t>
            </a:r>
          </a:p>
          <a:p>
            <a:r>
              <a:rPr lang="it-IT" altLang="it-IT" sz="2200" b="1" dirty="0">
                <a:solidFill>
                  <a:srgbClr val="FF0000"/>
                </a:solidFill>
              </a:rPr>
              <a:t>…..</a:t>
            </a:r>
          </a:p>
          <a:p>
            <a:endParaRPr lang="it-IT" altLang="it-IT" sz="2200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91A569-7D8D-4545-A46B-D5FFFFA571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57E9B-83BB-D716-B141-420D683A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7329337-F049-781B-D747-3EABF8BF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2F5CAEB5-53B2-DE72-489B-B496B08D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-92075"/>
            <a:ext cx="7489825" cy="857250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EMOZIONI!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6EB469-7417-D90F-3803-73B4E12C67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E01A5E-1423-6660-1852-A3A5FB48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pic>
        <p:nvPicPr>
          <p:cNvPr id="14341" name="Picture 2" descr="Il Decreto Aureo - The Peiffer Foundation International">
            <a:extLst>
              <a:ext uri="{FF2B5EF4-FFF2-40B4-BE49-F238E27FC236}">
                <a16:creationId xmlns:a16="http://schemas.microsoft.com/office/drawing/2014/main" id="{EDE4D1D5-B11A-5789-146A-4F15CDCE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215900"/>
            <a:ext cx="83169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806E2FE-A250-1F97-25BE-289C9BB7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F2F3634B-59DD-A905-829F-CFEE0A59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-92075"/>
            <a:ext cx="7488237" cy="857250"/>
          </a:xfrm>
        </p:spPr>
        <p:txBody>
          <a:bodyPr/>
          <a:lstStyle/>
          <a:p>
            <a:r>
              <a:rPr lang="it-IT" altLang="it-IT" sz="4000" b="1" dirty="0"/>
              <a:t>Il «senso» dell’albero in città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9A96BE-1D1A-AD91-09A7-C56D0749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9144000" cy="3892550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Da elemento architettonico (che non dia fastidio):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Arredo urbano 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Decoro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A erogatore di servizi essenziali (esistenziali):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Benessere psico-fisico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Sequestro agenti inquinanti e climalteranti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Regolazione microclimatica estiva  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Gestione acque (trattenimento e depurazione)</a:t>
            </a:r>
          </a:p>
          <a:p>
            <a:pPr marL="171450" indent="-17145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Biodiversità </a:t>
            </a:r>
          </a:p>
          <a:p>
            <a:pPr>
              <a:defRPr/>
            </a:pPr>
            <a:endParaRPr lang="it-IT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91F967-748A-675B-DFDF-390EDFFEDD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17 nov 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5CE987-F949-6830-3BDE-6E52E886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CF077C3-6E58-299A-C14D-5468F34BC753}"/>
              </a:ext>
            </a:extLst>
          </p:cNvPr>
          <p:cNvSpPr/>
          <p:nvPr/>
        </p:nvSpPr>
        <p:spPr>
          <a:xfrm>
            <a:off x="-36513" y="4587875"/>
            <a:ext cx="9180513" cy="555625"/>
          </a:xfrm>
          <a:prstGeom prst="roundRect">
            <a:avLst/>
          </a:prstGeom>
          <a:solidFill>
            <a:srgbClr val="22A2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/>
              <a:t>Servizio Pubblico Locale (a rilevanza vitale)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91E8DFE-41D1-07B0-3ABD-117252A29734}"/>
              </a:ext>
            </a:extLst>
          </p:cNvPr>
          <p:cNvSpPr/>
          <p:nvPr/>
        </p:nvSpPr>
        <p:spPr>
          <a:xfrm>
            <a:off x="0" y="765175"/>
            <a:ext cx="9144000" cy="1230313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b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Non misurabili</a:t>
            </a:r>
          </a:p>
          <a:p>
            <a:pPr algn="r" eaLnBrk="1" hangingPunct="1">
              <a:defRPr/>
            </a:pP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Non monetizzabili</a:t>
            </a:r>
          </a:p>
          <a:p>
            <a:pPr algn="r" eaLnBrk="1" hangingPunct="1">
              <a:defRPr/>
            </a:pP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Riconosciuti collettivamente</a:t>
            </a:r>
          </a:p>
          <a:p>
            <a:pPr algn="r">
              <a:defRPr/>
            </a:pP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FF227A-8BB9-67E8-77D1-42ABF2917529}"/>
              </a:ext>
            </a:extLst>
          </p:cNvPr>
          <p:cNvSpPr/>
          <p:nvPr/>
        </p:nvSpPr>
        <p:spPr>
          <a:xfrm>
            <a:off x="-36513" y="2095500"/>
            <a:ext cx="9180513" cy="249237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b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Misurabili</a:t>
            </a:r>
          </a:p>
          <a:p>
            <a:pPr algn="r" eaLnBrk="1" hangingPunct="1">
              <a:defRPr/>
            </a:pP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In parte monetizzabili </a:t>
            </a:r>
            <a:b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it-IT" altLang="it-IT" sz="2000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NON riconosciuti collettivamente</a:t>
            </a:r>
          </a:p>
          <a:p>
            <a:pPr algn="r">
              <a:defRPr/>
            </a:pP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2F914F-0D99-92C2-4702-4ADCE091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E81C-16CF-4F05-A691-9670D9E4226B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3B793992-446A-3B72-E613-171387B6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88" y="206375"/>
            <a:ext cx="5616575" cy="857250"/>
          </a:xfrm>
        </p:spPr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16387" name="Segnaposto contenuto 2">
            <a:extLst>
              <a:ext uri="{FF2B5EF4-FFF2-40B4-BE49-F238E27FC236}">
                <a16:creationId xmlns:a16="http://schemas.microsoft.com/office/drawing/2014/main" id="{894EB2A2-D401-4069-1E29-46AE2BC2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4100" name="Segnaposto data 3">
            <a:extLst>
              <a:ext uri="{FF2B5EF4-FFF2-40B4-BE49-F238E27FC236}">
                <a16:creationId xmlns:a16="http://schemas.microsoft.com/office/drawing/2014/main" id="{61F009CF-F044-DE8C-A875-199E9DAACD4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17 nov 2023</a:t>
            </a:r>
          </a:p>
        </p:txBody>
      </p:sp>
      <p:sp>
        <p:nvSpPr>
          <p:cNvPr id="4101" name="Segnaposto piè di pagina 4">
            <a:extLst>
              <a:ext uri="{FF2B5EF4-FFF2-40B4-BE49-F238E27FC236}">
                <a16:creationId xmlns:a16="http://schemas.microsoft.com/office/drawing/2014/main" id="{DC53003C-D136-3596-CF21-D39FE594B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/>
        <p:txBody>
          <a:bodyPr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350"/>
              <a:t>RE</a:t>
            </a:r>
          </a:p>
        </p:txBody>
      </p:sp>
      <p:sp>
        <p:nvSpPr>
          <p:cNvPr id="4102" name="Segnaposto numero diapositiva 5">
            <a:extLst>
              <a:ext uri="{FF2B5EF4-FFF2-40B4-BE49-F238E27FC236}">
                <a16:creationId xmlns:a16="http://schemas.microsoft.com/office/drawing/2014/main" id="{78C029F6-87B2-3578-B693-48CA5FBB9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C3FC071A-3583-42A3-8411-EE1B17AF1841}" type="slidenum">
              <a:rPr lang="it-IT" altLang="it-IT" sz="135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it-IT" altLang="it-IT" sz="135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391" name="Picture 9" descr="L'uomo che piantava gli alberi” – Gli alberi raccontano">
            <a:extLst>
              <a:ext uri="{FF2B5EF4-FFF2-40B4-BE49-F238E27FC236}">
                <a16:creationId xmlns:a16="http://schemas.microsoft.com/office/drawing/2014/main" id="{17F054CC-529A-F0CA-5DE2-0672D41C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5"/>
            <a:ext cx="9144000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CasellaDiTesto 8">
            <a:extLst>
              <a:ext uri="{FF2B5EF4-FFF2-40B4-BE49-F238E27FC236}">
                <a16:creationId xmlns:a16="http://schemas.microsoft.com/office/drawing/2014/main" id="{BB05C7CF-FB1F-3243-A2AE-0D499445C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52500"/>
            <a:ext cx="4213225" cy="50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7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Alberi in libertà</a:t>
            </a:r>
            <a:endParaRPr lang="it-IT" altLang="it-IT" sz="1350" b="1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NCI-ER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32287</TotalTime>
  <Words>588</Words>
  <Application>Microsoft Office PowerPoint</Application>
  <PresentationFormat>Presentazione su schermo (16:9)</PresentationFormat>
  <Paragraphs>134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Roboto</vt:lpstr>
      <vt:lpstr>ANCI-ER</vt:lpstr>
      <vt:lpstr>Personalizza struttura</vt:lpstr>
      <vt:lpstr>Presentazione standard di PowerPoint</vt:lpstr>
      <vt:lpstr>Presentazione standard di PowerPoint</vt:lpstr>
      <vt:lpstr>Presentazione standard di PowerPoint</vt:lpstr>
      <vt:lpstr>Homo urbanus</vt:lpstr>
      <vt:lpstr>Presentazione standard di PowerPoint</vt:lpstr>
      <vt:lpstr>L’Homo Urbanus è ostile al verde</vt:lpstr>
      <vt:lpstr>EMOZIONI!</vt:lpstr>
      <vt:lpstr>Il «senso» dell’albero in 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Breve storia delle infrastrutture urbane</vt:lpstr>
      <vt:lpstr>Sopportiamo di tutto se c’è una motivazione</vt:lpstr>
      <vt:lpstr>Siamo quello che ci raccontiamo</vt:lpstr>
      <vt:lpstr>L’albero (il verde) è l’unica tecnologia disponibile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Governare l’energia</dc:title>
  <dc:creator>Alex</dc:creator>
  <cp:lastModifiedBy>Alessandro Rossi</cp:lastModifiedBy>
  <cp:revision>1919</cp:revision>
  <cp:lastPrinted>2023-11-16T19:42:03Z</cp:lastPrinted>
  <dcterms:created xsi:type="dcterms:W3CDTF">2011-10-17T14:37:57Z</dcterms:created>
  <dcterms:modified xsi:type="dcterms:W3CDTF">2023-11-16T19:47:01Z</dcterms:modified>
</cp:coreProperties>
</file>